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8" r:id="rId3"/>
    <p:sldId id="298" r:id="rId4"/>
    <p:sldId id="262" r:id="rId5"/>
    <p:sldId id="299" r:id="rId6"/>
    <p:sldId id="266" r:id="rId7"/>
    <p:sldId id="265" r:id="rId8"/>
    <p:sldId id="281" r:id="rId9"/>
    <p:sldId id="282" r:id="rId10"/>
    <p:sldId id="304" r:id="rId11"/>
    <p:sldId id="283" r:id="rId12"/>
    <p:sldId id="300" r:id="rId13"/>
    <p:sldId id="301" r:id="rId14"/>
    <p:sldId id="288" r:id="rId15"/>
    <p:sldId id="290" r:id="rId16"/>
    <p:sldId id="302" r:id="rId17"/>
    <p:sldId id="30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had Gohar" initials="NG" lastIdx="1" clrIdx="0">
    <p:extLst>
      <p:ext uri="{19B8F6BF-5375-455C-9EA6-DF929625EA0E}">
        <p15:presenceInfo xmlns:p15="http://schemas.microsoft.com/office/powerpoint/2012/main" userId="66968850e612135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6" autoAdjust="0"/>
    <p:restoredTop sz="94660"/>
  </p:normalViewPr>
  <p:slideViewPr>
    <p:cSldViewPr snapToGrid="0">
      <p:cViewPr varScale="1">
        <p:scale>
          <a:sx n="59" d="100"/>
          <a:sy n="59" d="100"/>
        </p:scale>
        <p:origin x="2031"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A54D80-6C77-4A43-A840-099463A28377}" type="datetimeFigureOut">
              <a:rPr lang="en-US" smtClean="0"/>
              <a:t>12/2/2025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089FC-64A6-40E6-AC53-2BE6A6F2CD75}" type="slidenum">
              <a:rPr lang="en-US" smtClean="0"/>
              <a:t>‹#›</a:t>
            </a:fld>
            <a:endParaRPr lang="en-US"/>
          </a:p>
        </p:txBody>
      </p:sp>
    </p:spTree>
    <p:extLst>
      <p:ext uri="{BB962C8B-B14F-4D97-AF65-F5344CB8AC3E}">
        <p14:creationId xmlns:p14="http://schemas.microsoft.com/office/powerpoint/2010/main" val="2506721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1</a:t>
            </a:fld>
            <a:endParaRPr lang="en-US"/>
          </a:p>
        </p:txBody>
      </p:sp>
    </p:spTree>
    <p:extLst>
      <p:ext uri="{BB962C8B-B14F-4D97-AF65-F5344CB8AC3E}">
        <p14:creationId xmlns:p14="http://schemas.microsoft.com/office/powerpoint/2010/main" val="3767262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11</a:t>
            </a:fld>
            <a:endParaRPr lang="en-US"/>
          </a:p>
        </p:txBody>
      </p:sp>
    </p:spTree>
    <p:extLst>
      <p:ext uri="{BB962C8B-B14F-4D97-AF65-F5344CB8AC3E}">
        <p14:creationId xmlns:p14="http://schemas.microsoft.com/office/powerpoint/2010/main" val="33459757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64EDFB-428D-1A92-F757-7ED2EDB676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457CE8-322F-E98E-F02B-C52E4ED834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A46113-67DE-67BC-E423-B3433964CB9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9F7217-7ADE-8973-5697-CAF098414FC1}"/>
              </a:ext>
            </a:extLst>
          </p:cNvPr>
          <p:cNvSpPr>
            <a:spLocks noGrp="1"/>
          </p:cNvSpPr>
          <p:nvPr>
            <p:ph type="sldNum" sz="quarter" idx="10"/>
          </p:nvPr>
        </p:nvSpPr>
        <p:spPr/>
        <p:txBody>
          <a:bodyPr/>
          <a:lstStyle/>
          <a:p>
            <a:fld id="{D0E089FC-64A6-40E6-AC53-2BE6A6F2CD75}" type="slidenum">
              <a:rPr lang="en-US" smtClean="0"/>
              <a:t>12</a:t>
            </a:fld>
            <a:endParaRPr lang="en-US"/>
          </a:p>
        </p:txBody>
      </p:sp>
    </p:spTree>
    <p:extLst>
      <p:ext uri="{BB962C8B-B14F-4D97-AF65-F5344CB8AC3E}">
        <p14:creationId xmlns:p14="http://schemas.microsoft.com/office/powerpoint/2010/main" val="3542915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E9918-4779-B2B7-25AE-0DA5740163E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A193B6-6977-A6DB-51F6-F05BC3C802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EE4673-2347-2D6B-A359-E7BA0AB0CF5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52106F5-68A6-344E-AEB5-F841C1961903}"/>
              </a:ext>
            </a:extLst>
          </p:cNvPr>
          <p:cNvSpPr>
            <a:spLocks noGrp="1"/>
          </p:cNvSpPr>
          <p:nvPr>
            <p:ph type="sldNum" sz="quarter" idx="10"/>
          </p:nvPr>
        </p:nvSpPr>
        <p:spPr/>
        <p:txBody>
          <a:bodyPr/>
          <a:lstStyle/>
          <a:p>
            <a:fld id="{D0E089FC-64A6-40E6-AC53-2BE6A6F2CD75}" type="slidenum">
              <a:rPr lang="en-US" smtClean="0"/>
              <a:t>13</a:t>
            </a:fld>
            <a:endParaRPr lang="en-US"/>
          </a:p>
        </p:txBody>
      </p:sp>
    </p:spTree>
    <p:extLst>
      <p:ext uri="{BB962C8B-B14F-4D97-AF65-F5344CB8AC3E}">
        <p14:creationId xmlns:p14="http://schemas.microsoft.com/office/powerpoint/2010/main" val="1813956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14</a:t>
            </a:fld>
            <a:endParaRPr lang="en-US"/>
          </a:p>
        </p:txBody>
      </p:sp>
    </p:spTree>
    <p:extLst>
      <p:ext uri="{BB962C8B-B14F-4D97-AF65-F5344CB8AC3E}">
        <p14:creationId xmlns:p14="http://schemas.microsoft.com/office/powerpoint/2010/main" val="28002064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15</a:t>
            </a:fld>
            <a:endParaRPr lang="en-US"/>
          </a:p>
        </p:txBody>
      </p:sp>
    </p:spTree>
    <p:extLst>
      <p:ext uri="{BB962C8B-B14F-4D97-AF65-F5344CB8AC3E}">
        <p14:creationId xmlns:p14="http://schemas.microsoft.com/office/powerpoint/2010/main" val="87291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266D8-D9AA-3E39-0B15-D56CF96944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22E9A7-497A-ACD2-E458-44DA12D76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9D8B69-98F1-61DB-860F-37E2AE74C03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4637CB4-D98B-A640-535E-2D19E1BD9BF7}"/>
              </a:ext>
            </a:extLst>
          </p:cNvPr>
          <p:cNvSpPr>
            <a:spLocks noGrp="1"/>
          </p:cNvSpPr>
          <p:nvPr>
            <p:ph type="sldNum" sz="quarter" idx="10"/>
          </p:nvPr>
        </p:nvSpPr>
        <p:spPr/>
        <p:txBody>
          <a:bodyPr/>
          <a:lstStyle/>
          <a:p>
            <a:fld id="{D0E089FC-64A6-40E6-AC53-2BE6A6F2CD75}" type="slidenum">
              <a:rPr lang="en-US" smtClean="0"/>
              <a:t>16</a:t>
            </a:fld>
            <a:endParaRPr lang="en-US"/>
          </a:p>
        </p:txBody>
      </p:sp>
    </p:spTree>
    <p:extLst>
      <p:ext uri="{BB962C8B-B14F-4D97-AF65-F5344CB8AC3E}">
        <p14:creationId xmlns:p14="http://schemas.microsoft.com/office/powerpoint/2010/main" val="2877968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DAE31F-C256-E559-27BA-0A4FE41FD1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FF994D-464C-A836-918E-88C60F9C01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E16BC5-99B1-D8E0-1D23-DA1DD8C8AE2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F90FCFF-FD16-88A9-DFFF-228194062D5A}"/>
              </a:ext>
            </a:extLst>
          </p:cNvPr>
          <p:cNvSpPr>
            <a:spLocks noGrp="1"/>
          </p:cNvSpPr>
          <p:nvPr>
            <p:ph type="sldNum" sz="quarter" idx="10"/>
          </p:nvPr>
        </p:nvSpPr>
        <p:spPr/>
        <p:txBody>
          <a:bodyPr/>
          <a:lstStyle/>
          <a:p>
            <a:fld id="{D0E089FC-64A6-40E6-AC53-2BE6A6F2CD75}" type="slidenum">
              <a:rPr lang="en-US" smtClean="0"/>
              <a:t>17</a:t>
            </a:fld>
            <a:endParaRPr lang="en-US"/>
          </a:p>
        </p:txBody>
      </p:sp>
    </p:spTree>
    <p:extLst>
      <p:ext uri="{BB962C8B-B14F-4D97-AF65-F5344CB8AC3E}">
        <p14:creationId xmlns:p14="http://schemas.microsoft.com/office/powerpoint/2010/main" val="3580471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2</a:t>
            </a:fld>
            <a:endParaRPr lang="en-US"/>
          </a:p>
        </p:txBody>
      </p:sp>
    </p:spTree>
    <p:extLst>
      <p:ext uri="{BB962C8B-B14F-4D97-AF65-F5344CB8AC3E}">
        <p14:creationId xmlns:p14="http://schemas.microsoft.com/office/powerpoint/2010/main" val="3458815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0C59B-C32C-2BF0-6E93-8EB4ABB2E8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6713AF-14B8-D6AF-0C74-196CE527E1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F58E74-B845-EC49-BD4F-179DBAB0359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06906A-E6D8-EAF7-9DB8-E03295B73FB3}"/>
              </a:ext>
            </a:extLst>
          </p:cNvPr>
          <p:cNvSpPr>
            <a:spLocks noGrp="1"/>
          </p:cNvSpPr>
          <p:nvPr>
            <p:ph type="sldNum" sz="quarter" idx="10"/>
          </p:nvPr>
        </p:nvSpPr>
        <p:spPr/>
        <p:txBody>
          <a:bodyPr/>
          <a:lstStyle/>
          <a:p>
            <a:fld id="{D0E089FC-64A6-40E6-AC53-2BE6A6F2CD75}" type="slidenum">
              <a:rPr lang="en-US" smtClean="0"/>
              <a:t>3</a:t>
            </a:fld>
            <a:endParaRPr lang="en-US"/>
          </a:p>
        </p:txBody>
      </p:sp>
    </p:spTree>
    <p:extLst>
      <p:ext uri="{BB962C8B-B14F-4D97-AF65-F5344CB8AC3E}">
        <p14:creationId xmlns:p14="http://schemas.microsoft.com/office/powerpoint/2010/main" val="4156886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4</a:t>
            </a:fld>
            <a:endParaRPr lang="en-US"/>
          </a:p>
        </p:txBody>
      </p:sp>
    </p:spTree>
    <p:extLst>
      <p:ext uri="{BB962C8B-B14F-4D97-AF65-F5344CB8AC3E}">
        <p14:creationId xmlns:p14="http://schemas.microsoft.com/office/powerpoint/2010/main" val="1622954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3FC78-4906-F173-846E-DCD73CE642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FFD297-7C6D-848B-7F9B-97CDBB9705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13F482-54C2-3950-5FE0-D13D8F7E87C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C1C79CD-FB28-DE59-48D5-C6FA1B8166CD}"/>
              </a:ext>
            </a:extLst>
          </p:cNvPr>
          <p:cNvSpPr>
            <a:spLocks noGrp="1"/>
          </p:cNvSpPr>
          <p:nvPr>
            <p:ph type="sldNum" sz="quarter" idx="10"/>
          </p:nvPr>
        </p:nvSpPr>
        <p:spPr/>
        <p:txBody>
          <a:bodyPr/>
          <a:lstStyle/>
          <a:p>
            <a:fld id="{D0E089FC-64A6-40E6-AC53-2BE6A6F2CD75}" type="slidenum">
              <a:rPr lang="en-US" smtClean="0"/>
              <a:t>5</a:t>
            </a:fld>
            <a:endParaRPr lang="en-US"/>
          </a:p>
        </p:txBody>
      </p:sp>
    </p:spTree>
    <p:extLst>
      <p:ext uri="{BB962C8B-B14F-4D97-AF65-F5344CB8AC3E}">
        <p14:creationId xmlns:p14="http://schemas.microsoft.com/office/powerpoint/2010/main" val="1323589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6</a:t>
            </a:fld>
            <a:endParaRPr lang="en-US"/>
          </a:p>
        </p:txBody>
      </p:sp>
    </p:spTree>
    <p:extLst>
      <p:ext uri="{BB962C8B-B14F-4D97-AF65-F5344CB8AC3E}">
        <p14:creationId xmlns:p14="http://schemas.microsoft.com/office/powerpoint/2010/main" val="2979572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7</a:t>
            </a:fld>
            <a:endParaRPr lang="en-US"/>
          </a:p>
        </p:txBody>
      </p:sp>
    </p:spTree>
    <p:extLst>
      <p:ext uri="{BB962C8B-B14F-4D97-AF65-F5344CB8AC3E}">
        <p14:creationId xmlns:p14="http://schemas.microsoft.com/office/powerpoint/2010/main" val="4111870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8</a:t>
            </a:fld>
            <a:endParaRPr lang="en-US"/>
          </a:p>
        </p:txBody>
      </p:sp>
    </p:spTree>
    <p:extLst>
      <p:ext uri="{BB962C8B-B14F-4D97-AF65-F5344CB8AC3E}">
        <p14:creationId xmlns:p14="http://schemas.microsoft.com/office/powerpoint/2010/main" val="2069529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E089FC-64A6-40E6-AC53-2BE6A6F2CD75}" type="slidenum">
              <a:rPr lang="en-US" smtClean="0"/>
              <a:t>9</a:t>
            </a:fld>
            <a:endParaRPr lang="en-US"/>
          </a:p>
        </p:txBody>
      </p:sp>
    </p:spTree>
    <p:extLst>
      <p:ext uri="{BB962C8B-B14F-4D97-AF65-F5344CB8AC3E}">
        <p14:creationId xmlns:p14="http://schemas.microsoft.com/office/powerpoint/2010/main" val="570786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4157699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1941274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792446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682505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71248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3024150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4116434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3767967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838763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4BAFDB-C9F2-483D-8392-075F591FB7D5}" type="datetimeFigureOut">
              <a:rPr lang="en-US" smtClean="0"/>
              <a:t>12/2/2025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3788271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4BAFDB-C9F2-483D-8392-075F591FB7D5}" type="datetimeFigureOut">
              <a:rPr lang="en-US" smtClean="0"/>
              <a:t>12/2/2025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2242863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24BAFDB-C9F2-483D-8392-075F591FB7D5}" type="datetimeFigureOut">
              <a:rPr lang="en-US" smtClean="0"/>
              <a:t>12/2/2025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339465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24BAFDB-C9F2-483D-8392-075F591FB7D5}" type="datetimeFigureOut">
              <a:rPr lang="en-US" smtClean="0"/>
              <a:t>12/2/2025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1820983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4BAFDB-C9F2-483D-8392-075F591FB7D5}" type="datetimeFigureOut">
              <a:rPr lang="en-US" smtClean="0"/>
              <a:t>12/2/2025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991926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24BAFDB-C9F2-483D-8392-075F591FB7D5}" type="datetimeFigureOut">
              <a:rPr lang="en-US" smtClean="0"/>
              <a:t>12/2/2025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2778971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4BAFDB-C9F2-483D-8392-075F591FB7D5}" type="datetimeFigureOut">
              <a:rPr lang="en-US" smtClean="0"/>
              <a:t>12/2/2025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E961D-412E-4D94-A777-1733E6CBC551}" type="slidenum">
              <a:rPr lang="en-US" smtClean="0"/>
              <a:t>‹#›</a:t>
            </a:fld>
            <a:endParaRPr lang="en-US"/>
          </a:p>
        </p:txBody>
      </p:sp>
    </p:spTree>
    <p:extLst>
      <p:ext uri="{BB962C8B-B14F-4D97-AF65-F5344CB8AC3E}">
        <p14:creationId xmlns:p14="http://schemas.microsoft.com/office/powerpoint/2010/main" val="786335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24BAFDB-C9F2-483D-8392-075F591FB7D5}" type="datetimeFigureOut">
              <a:rPr lang="en-US" smtClean="0"/>
              <a:t>12/2/2025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82E961D-412E-4D94-A777-1733E6CBC551}" type="slidenum">
              <a:rPr lang="en-US" smtClean="0"/>
              <a:t>‹#›</a:t>
            </a:fld>
            <a:endParaRPr lang="en-US"/>
          </a:p>
        </p:txBody>
      </p:sp>
    </p:spTree>
    <p:extLst>
      <p:ext uri="{BB962C8B-B14F-4D97-AF65-F5344CB8AC3E}">
        <p14:creationId xmlns:p14="http://schemas.microsoft.com/office/powerpoint/2010/main" val="536382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3294" y="3429000"/>
            <a:ext cx="7766936" cy="1646302"/>
          </a:xfrm>
        </p:spPr>
        <p:txBody>
          <a:bodyPr/>
          <a:lstStyle/>
          <a:p>
            <a:pPr algn="ctr"/>
            <a:r>
              <a:rPr lang="ar-EG" sz="6000" b="1" dirty="0">
                <a:solidFill>
                  <a:srgbClr val="002060"/>
                </a:solidFill>
                <a:latin typeface="Arabic Typesetting" panose="03020402040406030203" pitchFamily="66" charset="-78"/>
                <a:cs typeface="Arabic Typesetting" panose="03020402040406030203" pitchFamily="66" charset="-78"/>
              </a:rPr>
              <a:t>المؤتمر العربي حول عمل الأطفال وسياسات الحماية الإجتماعية في الدول العربية</a:t>
            </a:r>
            <a:br>
              <a:rPr lang="ar-EG" sz="6000" b="1" dirty="0">
                <a:solidFill>
                  <a:srgbClr val="002060"/>
                </a:solidFill>
                <a:latin typeface="Arabic Typesetting" panose="03020402040406030203" pitchFamily="66" charset="-78"/>
                <a:cs typeface="Arabic Typesetting" panose="03020402040406030203" pitchFamily="66" charset="-78"/>
              </a:rPr>
            </a:br>
            <a:br>
              <a:rPr lang="ar-EG" sz="6000" b="1" dirty="0">
                <a:solidFill>
                  <a:srgbClr val="002060"/>
                </a:solidFill>
                <a:latin typeface="Arabic Typesetting" panose="03020402040406030203" pitchFamily="66" charset="-78"/>
                <a:cs typeface="Arabic Typesetting" panose="03020402040406030203" pitchFamily="66" charset="-78"/>
              </a:rPr>
            </a:br>
            <a:r>
              <a:rPr lang="ar-EG" sz="6000" b="1" dirty="0">
                <a:solidFill>
                  <a:srgbClr val="002060"/>
                </a:solidFill>
                <a:latin typeface="Arabic Typesetting" panose="03020402040406030203" pitchFamily="66" charset="-78"/>
                <a:cs typeface="Arabic Typesetting" panose="03020402040406030203" pitchFamily="66" charset="-78"/>
              </a:rPr>
              <a:t>المفوضية السامية للأمم المتحدة لشؤون اللاجئين</a:t>
            </a:r>
            <a:br>
              <a:rPr lang="ar-EG" sz="6000" b="1" dirty="0">
                <a:solidFill>
                  <a:srgbClr val="002060"/>
                </a:solidFill>
                <a:latin typeface="Arabic Typesetting" panose="03020402040406030203" pitchFamily="66" charset="-78"/>
                <a:cs typeface="Arabic Typesetting" panose="03020402040406030203" pitchFamily="66" charset="-78"/>
              </a:rPr>
            </a:br>
            <a:r>
              <a:rPr lang="ar-EG" sz="4000" b="1" dirty="0">
                <a:solidFill>
                  <a:srgbClr val="002060"/>
                </a:solidFill>
                <a:latin typeface="Arabic Typesetting" panose="03020402040406030203" pitchFamily="66" charset="-78"/>
                <a:cs typeface="Arabic Typesetting" panose="03020402040406030203" pitchFamily="66" charset="-78"/>
              </a:rPr>
              <a:t>السيدة/ هاجر موسى، مسؤول أول التنسيق مع الحكومات</a:t>
            </a:r>
            <a:endParaRPr lang="en-US" sz="6000" b="1" dirty="0">
              <a:solidFill>
                <a:srgbClr val="002060"/>
              </a:solidFill>
              <a:latin typeface="Arabic Typesetting" panose="03020402040406030203" pitchFamily="66" charset="-78"/>
              <a:cs typeface="Arabic Typesetting" panose="03020402040406030203" pitchFamily="66" charset="-78"/>
            </a:endParaRPr>
          </a:p>
        </p:txBody>
      </p:sp>
      <p:pic>
        <p:nvPicPr>
          <p:cNvPr id="5" name="Picture 4"/>
          <p:cNvPicPr>
            <a:picLocks noChangeAspect="1"/>
          </p:cNvPicPr>
          <p:nvPr/>
        </p:nvPicPr>
        <p:blipFill>
          <a:blip r:embed="rId3"/>
          <a:stretch>
            <a:fillRect/>
          </a:stretch>
        </p:blipFill>
        <p:spPr>
          <a:xfrm>
            <a:off x="383763" y="5207995"/>
            <a:ext cx="1362900" cy="1430133"/>
          </a:xfrm>
          <a:prstGeom prst="rect">
            <a:avLst/>
          </a:prstGeom>
        </p:spPr>
      </p:pic>
      <p:sp>
        <p:nvSpPr>
          <p:cNvPr id="6" name="Subtitle 5">
            <a:extLst>
              <a:ext uri="{FF2B5EF4-FFF2-40B4-BE49-F238E27FC236}">
                <a16:creationId xmlns:a16="http://schemas.microsoft.com/office/drawing/2014/main" id="{0E95C384-1620-EEEC-D615-837CC6F00B6F}"/>
              </a:ext>
            </a:extLst>
          </p:cNvPr>
          <p:cNvSpPr>
            <a:spLocks noGrp="1"/>
          </p:cNvSpPr>
          <p:nvPr>
            <p:ph type="subTitle" idx="1"/>
          </p:nvPr>
        </p:nvSpPr>
        <p:spPr/>
        <p:txBody>
          <a:bodyPr/>
          <a:lstStyle/>
          <a:p>
            <a:r>
              <a:rPr lang="ar-EG" dirty="0"/>
              <a:t>                                                                                                        </a:t>
            </a:r>
            <a:endParaRPr lang="en-US" dirty="0"/>
          </a:p>
        </p:txBody>
      </p:sp>
    </p:spTree>
    <p:extLst>
      <p:ext uri="{BB962C8B-B14F-4D97-AF65-F5344CB8AC3E}">
        <p14:creationId xmlns:p14="http://schemas.microsoft.com/office/powerpoint/2010/main" val="192109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64AAE-014A-0052-F14A-F4D3B820BACB}"/>
              </a:ext>
            </a:extLst>
          </p:cNvPr>
          <p:cNvSpPr>
            <a:spLocks noGrp="1"/>
          </p:cNvSpPr>
          <p:nvPr>
            <p:ph type="title"/>
          </p:nvPr>
        </p:nvSpPr>
        <p:spPr>
          <a:xfrm>
            <a:off x="677334" y="609600"/>
            <a:ext cx="8596668" cy="836428"/>
          </a:xfrm>
        </p:spPr>
        <p:txBody>
          <a:bodyPr/>
          <a:lstStyle/>
          <a:p>
            <a:pPr algn="ctr"/>
            <a:r>
              <a:rPr kumimoji="0" lang="ar-EG" sz="4800" b="1" i="0" u="none" strike="noStrike" kern="1200" cap="none" spc="0" normalizeH="0" baseline="0" noProof="0" dirty="0">
                <a:ln>
                  <a:noFill/>
                </a:ln>
                <a:solidFill>
                  <a:srgbClr val="4A66AC"/>
                </a:solidFill>
                <a:effectLst/>
                <a:uLnTx/>
                <a:uFillTx/>
                <a:latin typeface="Arabic Typesetting" panose="03020402040406030203" pitchFamily="66" charset="-78"/>
                <a:ea typeface="+mj-ea"/>
                <a:cs typeface="Arabic Typesetting" panose="03020402040406030203" pitchFamily="66" charset="-78"/>
              </a:rPr>
              <a:t>حماية الأطفال اللاجئين</a:t>
            </a:r>
            <a:endParaRPr lang="en-US" dirty="0"/>
          </a:p>
        </p:txBody>
      </p:sp>
      <p:sp>
        <p:nvSpPr>
          <p:cNvPr id="3" name="Content Placeholder 2">
            <a:extLst>
              <a:ext uri="{FF2B5EF4-FFF2-40B4-BE49-F238E27FC236}">
                <a16:creationId xmlns:a16="http://schemas.microsoft.com/office/drawing/2014/main" id="{7A98B566-3755-FA52-3779-ED2A99688CD4}"/>
              </a:ext>
            </a:extLst>
          </p:cNvPr>
          <p:cNvSpPr>
            <a:spLocks noGrp="1"/>
          </p:cNvSpPr>
          <p:nvPr>
            <p:ph idx="1"/>
          </p:nvPr>
        </p:nvSpPr>
        <p:spPr>
          <a:xfrm>
            <a:off x="677334" y="1679945"/>
            <a:ext cx="8596668" cy="4361418"/>
          </a:xfrm>
        </p:spPr>
        <p:txBody>
          <a:bodyPr/>
          <a:lstStyle/>
          <a:p>
            <a:pPr marL="742950" marR="0" lvl="1" indent="-28575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30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الوقاية</a:t>
            </a:r>
          </a:p>
          <a:p>
            <a:pPr marL="1143000" marR="0" lvl="2" indent="-22860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28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تمكين الأطفال اللاجين من الوصول للتعليم النظامي</a:t>
            </a:r>
          </a:p>
          <a:p>
            <a:pPr marL="1143000" marR="0" lvl="2" indent="-22860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lang="ar-EG" sz="2800" dirty="0">
                <a:solidFill>
                  <a:prstClr val="black">
                    <a:lumMod val="75000"/>
                    <a:lumOff val="25000"/>
                  </a:prstClr>
                </a:solidFill>
                <a:latin typeface="Arabic Typesetting" panose="03020402040406030203" pitchFamily="66" charset="-78"/>
                <a:cs typeface="Arabic Typesetting" panose="03020402040406030203" pitchFamily="66" charset="-78"/>
              </a:rPr>
              <a:t> التمكين الا</a:t>
            </a:r>
            <a:r>
              <a:rPr kumimoji="0" lang="ar-EG" sz="28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اقتصادي للاسر اللاجئية.</a:t>
            </a:r>
          </a:p>
          <a:p>
            <a:pPr marL="1143000" marR="0" lvl="2" indent="-22860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28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التنسيق مع القطاعات الأخرى مثل التعليم و الحماية الاجتماعية و التمكين الاقتصادي</a:t>
            </a:r>
          </a:p>
          <a:p>
            <a:pPr marL="1143000" marR="0" lvl="2" indent="-22860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28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رفع وعي أسر الأطفال بأسوأ أشكال عمل الأطفال و بدائل العمل</a:t>
            </a:r>
          </a:p>
          <a:p>
            <a:pPr algn="r"/>
            <a:endParaRPr lang="en-US" dirty="0"/>
          </a:p>
        </p:txBody>
      </p:sp>
    </p:spTree>
    <p:extLst>
      <p:ext uri="{BB962C8B-B14F-4D97-AF65-F5344CB8AC3E}">
        <p14:creationId xmlns:p14="http://schemas.microsoft.com/office/powerpoint/2010/main" val="690921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7862" y="0"/>
            <a:ext cx="8596668" cy="887767"/>
          </a:xfrm>
        </p:spPr>
        <p:txBody>
          <a:bodyPr>
            <a:normAutofit/>
          </a:bodyPr>
          <a:lstStyle/>
          <a:p>
            <a:pPr algn="ctr" rtl="1"/>
            <a:r>
              <a:rPr lang="ar-EG" sz="4800" b="1" dirty="0">
                <a:latin typeface="Arabic Typesetting" panose="03020402040406030203" pitchFamily="66" charset="-78"/>
                <a:cs typeface="Arabic Typesetting" panose="03020402040406030203" pitchFamily="66" charset="-78"/>
              </a:rPr>
              <a:t>حماية الأطفال اللاجئين</a:t>
            </a:r>
            <a:endParaRPr lang="en-US" sz="4800" dirty="0"/>
          </a:p>
        </p:txBody>
      </p:sp>
      <p:sp>
        <p:nvSpPr>
          <p:cNvPr id="3" name="Content Placeholder 2"/>
          <p:cNvSpPr>
            <a:spLocks noGrp="1"/>
          </p:cNvSpPr>
          <p:nvPr>
            <p:ph idx="1"/>
          </p:nvPr>
        </p:nvSpPr>
        <p:spPr>
          <a:xfrm>
            <a:off x="677333" y="887767"/>
            <a:ext cx="9033737" cy="5797513"/>
          </a:xfrm>
        </p:spPr>
        <p:txBody>
          <a:bodyPr>
            <a:normAutofit fontScale="92500" lnSpcReduction="20000"/>
          </a:bodyPr>
          <a:lstStyle/>
          <a:p>
            <a:pPr marL="0" indent="0" algn="r" rtl="1">
              <a:buNone/>
            </a:pPr>
            <a:r>
              <a:rPr lang="ar-EG" sz="3600" b="1" u="sng" dirty="0">
                <a:latin typeface="Arabic Typesetting" panose="03020402040406030203" pitchFamily="66" charset="-78"/>
                <a:cs typeface="Arabic Typesetting" panose="03020402040406030203" pitchFamily="66" charset="-78"/>
              </a:rPr>
              <a:t>الاستجابة:</a:t>
            </a:r>
          </a:p>
          <a:p>
            <a:pPr lvl="1" algn="r" rtl="1"/>
            <a:r>
              <a:rPr lang="ar-EG" sz="3400" dirty="0">
                <a:latin typeface="Arabic Typesetting" panose="03020402040406030203" pitchFamily="66" charset="-78"/>
                <a:cs typeface="Arabic Typesetting" panose="03020402040406030203" pitchFamily="66" charset="-78"/>
              </a:rPr>
              <a:t>مراقبة حالات الأطفال اللاجئين المنخرطين في أسوأ أشكال عمل الأطفال و سحبهم بشكل فوري</a:t>
            </a:r>
          </a:p>
          <a:p>
            <a:pPr lvl="1" algn="r" rtl="1"/>
            <a:r>
              <a:rPr lang="ar-EG" sz="3400" dirty="0">
                <a:latin typeface="Arabic Typesetting" panose="03020402040406030203" pitchFamily="66" charset="-78"/>
                <a:cs typeface="Arabic Typesetting" panose="03020402040406030203" pitchFamily="66" charset="-78"/>
              </a:rPr>
              <a:t>توفير فرص التعليم الرسمي و غير الرسمي بوصفها بدائل لعمل الأطفال</a:t>
            </a:r>
          </a:p>
          <a:p>
            <a:pPr lvl="1" algn="r" rtl="1"/>
            <a:r>
              <a:rPr lang="ar-EG" sz="3400" dirty="0">
                <a:latin typeface="Arabic Typesetting" panose="03020402040406030203" pitchFamily="66" charset="-78"/>
                <a:cs typeface="Arabic Typesetting" panose="03020402040406030203" pitchFamily="66" charset="-78"/>
              </a:rPr>
              <a:t>توفير حزمة متكاملة من الخدمات للأطفال اللاجئين العاملين (الصحة و التعليم و حماية الطفل)</a:t>
            </a:r>
          </a:p>
          <a:p>
            <a:pPr lvl="1" algn="r" rtl="1"/>
            <a:r>
              <a:rPr lang="ar-EG" sz="3400" dirty="0">
                <a:latin typeface="Arabic Typesetting" panose="03020402040406030203" pitchFamily="66" charset="-78"/>
                <a:cs typeface="Arabic Typesetting" panose="03020402040406030203" pitchFamily="66" charset="-78"/>
              </a:rPr>
              <a:t>توفير فرص عمل رسمي للبالغين</a:t>
            </a:r>
          </a:p>
          <a:p>
            <a:pPr lvl="1" algn="r" rtl="1"/>
            <a:r>
              <a:rPr lang="ar-EG" sz="3400" dirty="0">
                <a:latin typeface="Arabic Typesetting" panose="03020402040406030203" pitchFamily="66" charset="-78"/>
                <a:cs typeface="Arabic Typesetting" panose="03020402040406030203" pitchFamily="66" charset="-78"/>
              </a:rPr>
              <a:t>الامتناع عن احتجاز الأطفال اللاجئين بسبب العمل الرسمي أو غير الرسمي</a:t>
            </a:r>
          </a:p>
          <a:p>
            <a:pPr marL="342900" marR="0" lvl="0" indent="-34290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3300" b="1" i="0" u="sng"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استجابة المفوضية</a:t>
            </a:r>
          </a:p>
          <a:p>
            <a:pPr marL="742950" marR="0" lvl="1" indent="-28575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30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دعم برامج حماية الطفل في معظم الدول التي تعمل بها المفوضية.</a:t>
            </a:r>
          </a:p>
          <a:p>
            <a:pPr marL="742950" marR="0" lvl="1" indent="-28575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30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دعم التعليم والتكيد علي شموله للأطفال اللاجئين والعمل علي توفير بدائل تعلمية مناسبة.</a:t>
            </a:r>
          </a:p>
          <a:p>
            <a:pPr marL="742950" marR="0" lvl="1" indent="-28575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30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برامج مساعدات نقدية لتقليل لجوء الأسر لعمالة الأطفال.</a:t>
            </a:r>
          </a:p>
          <a:p>
            <a:pPr marL="742950" marR="0" lvl="1" indent="-285750" algn="r" defTabSz="457200" rtl="1" eaLnBrk="1" fontAlgn="auto" latinLnBrk="0" hangingPunct="1">
              <a:lnSpc>
                <a:spcPct val="100000"/>
              </a:lnSpc>
              <a:spcBef>
                <a:spcPts val="1000"/>
              </a:spcBef>
              <a:spcAft>
                <a:spcPts val="0"/>
              </a:spcAft>
              <a:buClr>
                <a:srgbClr val="4A66AC"/>
              </a:buClr>
              <a:buSzPct val="80000"/>
              <a:buFont typeface="Wingdings 3" charset="2"/>
              <a:buChar char=""/>
              <a:tabLst/>
              <a:defRPr/>
            </a:pPr>
            <a:r>
              <a:rPr kumimoji="0" lang="ar-EG" sz="30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rPr>
              <a:t> العمل والتنسيق مع الحكومات والمجتمع المدني </a:t>
            </a:r>
            <a:endParaRPr kumimoji="0" lang="ar-EG" sz="2600" b="0" i="0" u="none" strike="noStrike" kern="1200" cap="none" spc="0" normalizeH="0" baseline="0" noProof="0" dirty="0">
              <a:ln>
                <a:noFill/>
              </a:ln>
              <a:solidFill>
                <a:prstClr val="black">
                  <a:lumMod val="75000"/>
                  <a:lumOff val="25000"/>
                </a:prstClr>
              </a:solidFill>
              <a:effectLst/>
              <a:uLnTx/>
              <a:uFillTx/>
              <a:latin typeface="Arabic Typesetting" panose="03020402040406030203" pitchFamily="66" charset="-78"/>
              <a:ea typeface="+mn-ea"/>
              <a:cs typeface="Arabic Typesetting" panose="03020402040406030203" pitchFamily="66" charset="-78"/>
            </a:endParaRPr>
          </a:p>
          <a:p>
            <a:pPr lvl="3" algn="r" rtl="1"/>
            <a:endParaRPr lang="en-US" sz="3000" dirty="0"/>
          </a:p>
        </p:txBody>
      </p:sp>
    </p:spTree>
    <p:extLst>
      <p:ext uri="{BB962C8B-B14F-4D97-AF65-F5344CB8AC3E}">
        <p14:creationId xmlns:p14="http://schemas.microsoft.com/office/powerpoint/2010/main" val="2621719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02A0C5-3CB5-AEE0-DB60-92F8A619C1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1A090D-08E5-2CB9-F825-086FEEA979F8}"/>
              </a:ext>
            </a:extLst>
          </p:cNvPr>
          <p:cNvSpPr>
            <a:spLocks noGrp="1"/>
          </p:cNvSpPr>
          <p:nvPr>
            <p:ph type="title"/>
          </p:nvPr>
        </p:nvSpPr>
        <p:spPr>
          <a:xfrm>
            <a:off x="677334" y="121328"/>
            <a:ext cx="8596668" cy="651029"/>
          </a:xfrm>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العلاقة بين اللجوء والنزوح القسري وزيادة عمل الأطفال واستغلالهم</a:t>
            </a:r>
            <a:endParaRPr lang="en-US" sz="4800" dirty="0"/>
          </a:p>
        </p:txBody>
      </p:sp>
      <p:sp>
        <p:nvSpPr>
          <p:cNvPr id="3" name="Content Placeholder 2">
            <a:extLst>
              <a:ext uri="{FF2B5EF4-FFF2-40B4-BE49-F238E27FC236}">
                <a16:creationId xmlns:a16="http://schemas.microsoft.com/office/drawing/2014/main" id="{C471E53C-D643-1CD6-71E5-DADEA618DFFA}"/>
              </a:ext>
            </a:extLst>
          </p:cNvPr>
          <p:cNvSpPr>
            <a:spLocks noGrp="1"/>
          </p:cNvSpPr>
          <p:nvPr>
            <p:ph idx="1"/>
          </p:nvPr>
        </p:nvSpPr>
        <p:spPr>
          <a:xfrm>
            <a:off x="677334" y="1065793"/>
            <a:ext cx="9466126" cy="5367376"/>
          </a:xfrm>
        </p:spPr>
        <p:txBody>
          <a:bodyPr>
            <a:normAutofit fontScale="92500" lnSpcReduction="20000"/>
          </a:bodyPr>
          <a:lstStyle/>
          <a:p>
            <a:pPr algn="r" rtl="1"/>
            <a:r>
              <a:rPr lang="ar-EG" sz="3600" b="1" u="sng" dirty="0">
                <a:solidFill>
                  <a:schemeClr val="accent1"/>
                </a:solidFill>
                <a:latin typeface="Arabic Typesetting" panose="03020402040406030203" pitchFamily="66" charset="-78"/>
                <a:cs typeface="Arabic Typesetting" panose="03020402040406030203" pitchFamily="66" charset="-78"/>
              </a:rPr>
              <a:t>صلة النزوح بزيادة عمالة الأطفال</a:t>
            </a:r>
          </a:p>
          <a:p>
            <a:pPr algn="r" rtl="1"/>
            <a:r>
              <a:rPr lang="ar-EG" sz="3600" dirty="0">
                <a:latin typeface="Arabic Typesetting" panose="03020402040406030203" pitchFamily="66" charset="-78"/>
                <a:cs typeface="Arabic Typesetting" panose="03020402040406030203" pitchFamily="66" charset="-78"/>
              </a:rPr>
              <a:t>الفقر وفقدان مصادر الدخل يدفع الأسر للاعتماد على عمل الأطفال.</a:t>
            </a:r>
          </a:p>
          <a:p>
            <a:pPr algn="r" rtl="1"/>
            <a:r>
              <a:rPr lang="ar-EG" sz="3600" dirty="0">
                <a:latin typeface="Arabic Typesetting" panose="03020402040406030203" pitchFamily="66" charset="-78"/>
                <a:cs typeface="Arabic Typesetting" panose="03020402040406030203" pitchFamily="66" charset="-78"/>
              </a:rPr>
              <a:t>ضعف فرص التعليم يزيد من دخول الأطفال سوق العمل.</a:t>
            </a:r>
          </a:p>
          <a:p>
            <a:pPr algn="r" rtl="1"/>
            <a:r>
              <a:rPr lang="ar-EG" sz="3600" dirty="0">
                <a:latin typeface="Arabic Typesetting" panose="03020402040406030203" pitchFamily="66" charset="-78"/>
                <a:cs typeface="Arabic Typesetting" panose="03020402040406030203" pitchFamily="66" charset="-78"/>
              </a:rPr>
              <a:t>انفصال الأطفال عن ذويهم يرفع مخاطر الاستغلال</a:t>
            </a:r>
          </a:p>
          <a:p>
            <a:pPr algn="r" rtl="1"/>
            <a:r>
              <a:rPr lang="ar-EG" sz="3600" b="1" u="sng" dirty="0">
                <a:solidFill>
                  <a:schemeClr val="accent1"/>
                </a:solidFill>
                <a:latin typeface="Arabic Typesetting" panose="03020402040406030203" pitchFamily="66" charset="-78"/>
                <a:cs typeface="Arabic Typesetting" panose="03020402040406030203" pitchFamily="66" charset="-78"/>
              </a:rPr>
              <a:t>أبرز أنواع عمالة الأطفال والاستغلال</a:t>
            </a:r>
          </a:p>
          <a:p>
            <a:pPr algn="r" rtl="1"/>
            <a:r>
              <a:rPr lang="ar-EG" sz="3600" dirty="0">
                <a:latin typeface="Arabic Typesetting" panose="03020402040406030203" pitchFamily="66" charset="-78"/>
                <a:cs typeface="Arabic Typesetting" panose="03020402040406030203" pitchFamily="66" charset="-78"/>
              </a:rPr>
              <a:t>العمل في بيئات خطرة.</a:t>
            </a:r>
          </a:p>
          <a:p>
            <a:pPr algn="r" rtl="1"/>
            <a:r>
              <a:rPr lang="ar-EG" sz="3600" dirty="0">
                <a:latin typeface="Arabic Typesetting" panose="03020402040406030203" pitchFamily="66" charset="-78"/>
                <a:cs typeface="Arabic Typesetting" panose="03020402040406030203" pitchFamily="66" charset="-78"/>
              </a:rPr>
              <a:t>الاستغلال الاقتصادي.</a:t>
            </a:r>
          </a:p>
          <a:p>
            <a:pPr algn="r" rtl="1"/>
            <a:r>
              <a:rPr lang="ar-EG" sz="3600" dirty="0">
                <a:latin typeface="Arabic Typesetting" panose="03020402040406030203" pitchFamily="66" charset="-78"/>
                <a:cs typeface="Arabic Typesetting" panose="03020402040406030203" pitchFamily="66" charset="-78"/>
              </a:rPr>
              <a:t>تجنيد الأطفال.</a:t>
            </a:r>
          </a:p>
          <a:p>
            <a:pPr algn="r" rtl="1"/>
            <a:r>
              <a:rPr lang="ar-EG" sz="3600" dirty="0">
                <a:latin typeface="Arabic Typesetting" panose="03020402040406030203" pitchFamily="66" charset="-78"/>
                <a:cs typeface="Arabic Typesetting" panose="03020402040406030203" pitchFamily="66" charset="-78"/>
              </a:rPr>
              <a:t>الاتجار بالأطفال</a:t>
            </a:r>
          </a:p>
          <a:p>
            <a:pPr algn="r" rtl="1"/>
            <a:r>
              <a:rPr lang="ar-EG" sz="3600" dirty="0">
                <a:latin typeface="Arabic Typesetting" panose="03020402040406030203" pitchFamily="66" charset="-78"/>
                <a:cs typeface="Arabic Typesetting" panose="03020402040406030203" pitchFamily="66" charset="-78"/>
              </a:rPr>
              <a:t>الاستغلال الحنسي يمخنلف مسمياته</a:t>
            </a:r>
            <a:endParaRPr lang="ar-EG" sz="2800" dirty="0">
              <a:latin typeface="Arabic Typesetting" panose="03020402040406030203" pitchFamily="66" charset="-78"/>
              <a:cs typeface="Arabic Typesetting" panose="03020402040406030203" pitchFamily="66" charset="-78"/>
            </a:endParaRPr>
          </a:p>
          <a:p>
            <a:pPr marL="457200" lvl="1" indent="0" algn="r" rtl="1">
              <a:buNone/>
            </a:pPr>
            <a:endParaRPr lang="ar-EG"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58277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836BF2-988E-FE36-2694-9DEE9FFE69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B26DD6-2637-0A20-03E3-BA12FB3B0E65}"/>
              </a:ext>
            </a:extLst>
          </p:cNvPr>
          <p:cNvSpPr>
            <a:spLocks noGrp="1"/>
          </p:cNvSpPr>
          <p:nvPr>
            <p:ph type="title"/>
          </p:nvPr>
        </p:nvSpPr>
        <p:spPr>
          <a:xfrm>
            <a:off x="677334" y="121328"/>
            <a:ext cx="8596668" cy="856867"/>
          </a:xfrm>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العلاقة بين اللجوء والنزوح القسري وزيادة عمل الأطفال واستغلالهم</a:t>
            </a:r>
            <a:endParaRPr lang="en-US" sz="4800" dirty="0"/>
          </a:p>
        </p:txBody>
      </p:sp>
      <p:sp>
        <p:nvSpPr>
          <p:cNvPr id="3" name="Content Placeholder 2">
            <a:extLst>
              <a:ext uri="{FF2B5EF4-FFF2-40B4-BE49-F238E27FC236}">
                <a16:creationId xmlns:a16="http://schemas.microsoft.com/office/drawing/2014/main" id="{2ADCC2C5-9838-AE8D-8E0B-B721A98E50A0}"/>
              </a:ext>
            </a:extLst>
          </p:cNvPr>
          <p:cNvSpPr>
            <a:spLocks noGrp="1"/>
          </p:cNvSpPr>
          <p:nvPr>
            <p:ph idx="1"/>
          </p:nvPr>
        </p:nvSpPr>
        <p:spPr>
          <a:xfrm>
            <a:off x="233916" y="1065793"/>
            <a:ext cx="9533861" cy="5367376"/>
          </a:xfrm>
        </p:spPr>
        <p:txBody>
          <a:bodyPr>
            <a:normAutofit/>
          </a:bodyPr>
          <a:lstStyle/>
          <a:p>
            <a:pPr algn="r" rtl="1"/>
            <a:r>
              <a:rPr lang="ar-EG" sz="3600" b="1" u="sng" dirty="0">
                <a:latin typeface="Arabic Typesetting" panose="03020402040406030203" pitchFamily="66" charset="-78"/>
                <a:cs typeface="Arabic Typesetting" panose="03020402040406030203" pitchFamily="66" charset="-78"/>
              </a:rPr>
              <a:t>تأثير عمل الأطفال</a:t>
            </a:r>
          </a:p>
          <a:p>
            <a:pPr lvl="1" algn="r" rtl="1"/>
            <a:r>
              <a:rPr lang="ar-EG" sz="3200" dirty="0">
                <a:latin typeface="Arabic Typesetting" panose="03020402040406030203" pitchFamily="66" charset="-78"/>
                <a:cs typeface="Arabic Typesetting" panose="03020402040406030203" pitchFamily="66" charset="-78"/>
              </a:rPr>
              <a:t>مخاطر صحية وجسدية.</a:t>
            </a:r>
          </a:p>
          <a:p>
            <a:pPr lvl="1" algn="r" rtl="1"/>
            <a:r>
              <a:rPr lang="ar-EG" sz="3200" dirty="0">
                <a:latin typeface="Arabic Typesetting" panose="03020402040406030203" pitchFamily="66" charset="-78"/>
                <a:cs typeface="Arabic Typesetting" panose="03020402040406030203" pitchFamily="66" charset="-78"/>
              </a:rPr>
              <a:t>آثار نفسية طويلة المدى.</a:t>
            </a:r>
          </a:p>
          <a:p>
            <a:pPr lvl="1" algn="r" rtl="1"/>
            <a:r>
              <a:rPr lang="ar-EG" sz="3200" dirty="0">
                <a:latin typeface="Arabic Typesetting" panose="03020402040406030203" pitchFamily="66" charset="-78"/>
                <a:cs typeface="Arabic Typesetting" panose="03020402040406030203" pitchFamily="66" charset="-78"/>
              </a:rPr>
              <a:t>ارتفاع معدلات التسرب المدرسي.</a:t>
            </a:r>
          </a:p>
          <a:p>
            <a:pPr lvl="1" algn="r" rtl="1"/>
            <a:r>
              <a:rPr lang="ar-EG" sz="3200" dirty="0">
                <a:latin typeface="Arabic Typesetting" panose="03020402040406030203" pitchFamily="66" charset="-78"/>
                <a:cs typeface="Arabic Typesetting" panose="03020402040406030203" pitchFamily="66" charset="-78"/>
              </a:rPr>
              <a:t>ضعف المهارات المستقبلية.</a:t>
            </a:r>
          </a:p>
        </p:txBody>
      </p:sp>
    </p:spTree>
    <p:extLst>
      <p:ext uri="{BB962C8B-B14F-4D97-AF65-F5344CB8AC3E}">
        <p14:creationId xmlns:p14="http://schemas.microsoft.com/office/powerpoint/2010/main" val="17823634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21328"/>
            <a:ext cx="8596668" cy="913574"/>
          </a:xfrm>
        </p:spPr>
        <p:txBody>
          <a:bodyPr>
            <a:normAutofit/>
          </a:bodyPr>
          <a:lstStyle/>
          <a:p>
            <a:pPr algn="ctr" rtl="1"/>
            <a:r>
              <a:rPr lang="ar-EG" sz="4800" b="1" dirty="0">
                <a:latin typeface="Arabic Typesetting" panose="03020402040406030203" pitchFamily="66" charset="-78"/>
                <a:cs typeface="Arabic Typesetting" panose="03020402040406030203" pitchFamily="66" charset="-78"/>
              </a:rPr>
              <a:t>التوصيات العامة فيما يتعلق بحماية الأطفال</a:t>
            </a:r>
            <a:endParaRPr lang="en-US" sz="4800" dirty="0"/>
          </a:p>
        </p:txBody>
      </p:sp>
      <p:sp>
        <p:nvSpPr>
          <p:cNvPr id="3" name="Content Placeholder 2"/>
          <p:cNvSpPr>
            <a:spLocks noGrp="1"/>
          </p:cNvSpPr>
          <p:nvPr>
            <p:ph idx="1"/>
          </p:nvPr>
        </p:nvSpPr>
        <p:spPr>
          <a:xfrm>
            <a:off x="101600" y="1105786"/>
            <a:ext cx="10063126" cy="5559174"/>
          </a:xfrm>
        </p:spPr>
        <p:txBody>
          <a:bodyPr>
            <a:noAutofit/>
          </a:bodyPr>
          <a:lstStyle/>
          <a:p>
            <a:pPr algn="r" rtl="1"/>
            <a:r>
              <a:rPr lang="ar-EG" sz="4400" b="1" u="sng" dirty="0">
                <a:latin typeface="Arabic Typesetting" panose="03020402040406030203" pitchFamily="66" charset="-78"/>
                <a:cs typeface="Arabic Typesetting" panose="03020402040406030203" pitchFamily="66" charset="-78"/>
              </a:rPr>
              <a:t>خدمات حماية الطفل:</a:t>
            </a:r>
          </a:p>
          <a:p>
            <a:pPr algn="r" rtl="1"/>
            <a:r>
              <a:rPr lang="ar-EG" sz="3600" dirty="0">
                <a:latin typeface="Arabic Typesetting" panose="03020402040406030203" pitchFamily="66" charset="-78"/>
                <a:cs typeface="Arabic Typesetting" panose="03020402040406030203" pitchFamily="66" charset="-78"/>
              </a:rPr>
              <a:t> رصد وتحليل الخدمات المتاحة من حيث التوفر و الإتاحة و الجودة و القبول المجتمعي و التكلفة</a:t>
            </a:r>
          </a:p>
          <a:p>
            <a:pPr algn="r" rtl="1"/>
            <a:r>
              <a:rPr lang="ar-EG" sz="3600" dirty="0">
                <a:latin typeface="Arabic Typesetting" panose="03020402040406030203" pitchFamily="66" charset="-78"/>
                <a:cs typeface="Arabic Typesetting" panose="03020402040406030203" pitchFamily="66" charset="-78"/>
              </a:rPr>
              <a:t> العمل علي دعم نظم الحماية الوطنية لضمان تواجد خدمات حماية الطفل لكافة الأطفال بما في ذلك الأطفال اللاجئين</a:t>
            </a:r>
          </a:p>
          <a:p>
            <a:pPr algn="r" rtl="1"/>
            <a:r>
              <a:rPr lang="ar-EG" sz="3600" dirty="0">
                <a:latin typeface="Arabic Typesetting" panose="03020402040406030203" pitchFamily="66" charset="-78"/>
                <a:cs typeface="Arabic Typesetting" panose="03020402040406030203" pitchFamily="66" charset="-78"/>
              </a:rPr>
              <a:t> ضمان توفير الخدمات المتخصصة للأطفال اللاجئين مثل إدارة الحالة و اجراءات المصلحة الفضلى للطفل، تسجيل المواليد، اجراءات شرطية و قضائية مناسبة للطفل، المساعدة و التمثيل القانوني،  خدمات الدعم النفسي، خدمات للصحة العقلية و الطب الشرعي و ملاجئ للأطفال الناجين من العنف، خدمات التعليم الآمن، ايجاد الحلول الدائمة</a:t>
            </a:r>
          </a:p>
          <a:p>
            <a:pPr marL="457200" lvl="1" indent="0" algn="r" rtl="1">
              <a:buNone/>
            </a:pPr>
            <a:endParaRPr lang="ar-EG"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510941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21328"/>
            <a:ext cx="8596668" cy="651029"/>
          </a:xfrm>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التوصيات العامة فيما يتعلق بحماية الأطفال</a:t>
            </a:r>
            <a:endParaRPr lang="en-US" sz="4800" dirty="0"/>
          </a:p>
        </p:txBody>
      </p:sp>
      <p:sp>
        <p:nvSpPr>
          <p:cNvPr id="3" name="Content Placeholder 2"/>
          <p:cNvSpPr>
            <a:spLocks noGrp="1"/>
          </p:cNvSpPr>
          <p:nvPr>
            <p:ph idx="1"/>
          </p:nvPr>
        </p:nvSpPr>
        <p:spPr>
          <a:xfrm>
            <a:off x="0" y="887767"/>
            <a:ext cx="10119360" cy="5970233"/>
          </a:xfrm>
        </p:spPr>
        <p:txBody>
          <a:bodyPr>
            <a:normAutofit/>
          </a:bodyPr>
          <a:lstStyle/>
          <a:p>
            <a:pPr algn="r" rtl="1"/>
            <a:r>
              <a:rPr lang="ar-EG" sz="3600" b="1" u="sng" dirty="0">
                <a:latin typeface="Arabic Typesetting" panose="03020402040406030203" pitchFamily="66" charset="-78"/>
                <a:cs typeface="Arabic Typesetting" panose="03020402040406030203" pitchFamily="66" charset="-78"/>
              </a:rPr>
              <a:t>توصيات حول بعض القضايا الخاصة بحماية الطفل:</a:t>
            </a:r>
          </a:p>
          <a:p>
            <a:pPr lvl="1" algn="r" rtl="1"/>
            <a:r>
              <a:rPr lang="ar-EG" sz="3400" dirty="0">
                <a:latin typeface="Arabic Typesetting" panose="03020402040406030203" pitchFamily="66" charset="-78"/>
                <a:cs typeface="Arabic Typesetting" panose="03020402040406030203" pitchFamily="66" charset="-78"/>
              </a:rPr>
              <a:t>دعم نظم التسجيل المدني وتبني اجراءات مرنة للتسجيل</a:t>
            </a:r>
          </a:p>
          <a:p>
            <a:pPr lvl="1" algn="r" rtl="1"/>
            <a:r>
              <a:rPr lang="ar-EG" sz="3400" dirty="0">
                <a:latin typeface="Arabic Typesetting" panose="03020402040406030203" pitchFamily="66" charset="-78"/>
                <a:cs typeface="Arabic Typesetting" panose="03020402040406030203" pitchFamily="66" charset="-78"/>
              </a:rPr>
              <a:t>اتاحة الخدمات الخاصة للأطفال غير المصحوبين و المنفصلين</a:t>
            </a:r>
          </a:p>
          <a:p>
            <a:pPr lvl="1" algn="r" rtl="1"/>
            <a:r>
              <a:rPr lang="ar-EG" sz="3400" dirty="0">
                <a:latin typeface="Arabic Typesetting" panose="03020402040406030203" pitchFamily="66" charset="-78"/>
                <a:cs typeface="Arabic Typesetting" panose="03020402040406030203" pitchFamily="66" charset="-78"/>
              </a:rPr>
              <a:t>تبني المعايير الدولية </a:t>
            </a:r>
            <a:r>
              <a:rPr lang="ar-EG" sz="3400" b="1" u="sng" dirty="0">
                <a:latin typeface="Arabic Typesetting" panose="03020402040406030203" pitchFamily="66" charset="-78"/>
                <a:cs typeface="Arabic Typesetting" panose="03020402040406030203" pitchFamily="66" charset="-78"/>
              </a:rPr>
              <a:t>بشأن زواج الأطفال و عمل الأطفال</a:t>
            </a:r>
            <a:endParaRPr lang="ar-EG" sz="3200" b="1" u="sng" dirty="0">
              <a:latin typeface="Arabic Typesetting" panose="03020402040406030203" pitchFamily="66" charset="-78"/>
              <a:cs typeface="Arabic Typesetting" panose="03020402040406030203" pitchFamily="66" charset="-78"/>
            </a:endParaRPr>
          </a:p>
          <a:p>
            <a:pPr algn="r" rtl="1"/>
            <a:r>
              <a:rPr lang="ar-EG" sz="3600" b="1" u="sng" dirty="0">
                <a:latin typeface="Arabic Typesetting" panose="03020402040406030203" pitchFamily="66" charset="-78"/>
                <a:cs typeface="Arabic Typesetting" panose="03020402040406030203" pitchFamily="66" charset="-78"/>
              </a:rPr>
              <a:t>الحماية المجتمعية للطفل:</a:t>
            </a:r>
          </a:p>
          <a:p>
            <a:pPr lvl="1" algn="r" rtl="1"/>
            <a:r>
              <a:rPr lang="ar-EG" sz="3400" dirty="0">
                <a:latin typeface="Arabic Typesetting" panose="03020402040406030203" pitchFamily="66" charset="-78"/>
                <a:cs typeface="Arabic Typesetting" panose="03020402040406030203" pitchFamily="66" charset="-78"/>
              </a:rPr>
              <a:t>توفير الدعم للمجتمعات المحلية لدعم قدرتها على توفير الحماية للأطفال</a:t>
            </a:r>
          </a:p>
          <a:p>
            <a:pPr lvl="1" algn="r" rtl="1"/>
            <a:r>
              <a:rPr lang="ar-EG" sz="3400" dirty="0">
                <a:latin typeface="Arabic Typesetting" panose="03020402040406030203" pitchFamily="66" charset="-78"/>
                <a:cs typeface="Arabic Typesetting" panose="03020402040406030203" pitchFamily="66" charset="-78"/>
              </a:rPr>
              <a:t>بناء مهارات الأطفال اللاجئين على حماية أنفسهم</a:t>
            </a:r>
          </a:p>
          <a:p>
            <a:pPr lvl="1" algn="r" rtl="1"/>
            <a:r>
              <a:rPr lang="ar-EG" sz="3400" dirty="0">
                <a:latin typeface="Arabic Typesetting" panose="03020402040406030203" pitchFamily="66" charset="-78"/>
                <a:cs typeface="Arabic Typesetting" panose="03020402040406030203" pitchFamily="66" charset="-78"/>
              </a:rPr>
              <a:t>القيام بمسح للموارد المجتمعية المتاحة (الممارسات و المعارف و الشبكات الاجتماعية،،،)</a:t>
            </a:r>
          </a:p>
          <a:p>
            <a:pPr lvl="1" algn="r" rtl="1"/>
            <a:endParaRPr lang="ar-EG" sz="2600" dirty="0">
              <a:latin typeface="Arabic Typesetting" panose="03020402040406030203" pitchFamily="66" charset="-78"/>
              <a:cs typeface="Arabic Typesetting" panose="03020402040406030203" pitchFamily="66" charset="-78"/>
            </a:endParaRPr>
          </a:p>
          <a:p>
            <a:pPr marL="457200" lvl="1" indent="0" algn="r" rtl="1">
              <a:buNone/>
            </a:pPr>
            <a:endParaRPr lang="ar-EG"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648264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51C24E-CEA8-926B-F673-CA7A65D586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61DDDC-63E4-6DFE-1761-51065FE3909C}"/>
              </a:ext>
            </a:extLst>
          </p:cNvPr>
          <p:cNvSpPr>
            <a:spLocks noGrp="1"/>
          </p:cNvSpPr>
          <p:nvPr>
            <p:ph type="title"/>
          </p:nvPr>
        </p:nvSpPr>
        <p:spPr>
          <a:xfrm>
            <a:off x="677334" y="121328"/>
            <a:ext cx="8596668" cy="651029"/>
          </a:xfrm>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ملخص التوصيات الختامية</a:t>
            </a:r>
            <a:endParaRPr lang="en-US" sz="4800" dirty="0"/>
          </a:p>
        </p:txBody>
      </p:sp>
      <p:sp>
        <p:nvSpPr>
          <p:cNvPr id="3" name="Content Placeholder 2">
            <a:extLst>
              <a:ext uri="{FF2B5EF4-FFF2-40B4-BE49-F238E27FC236}">
                <a16:creationId xmlns:a16="http://schemas.microsoft.com/office/drawing/2014/main" id="{81B76CF3-3192-CF8D-76E0-C0FCBEFD402A}"/>
              </a:ext>
            </a:extLst>
          </p:cNvPr>
          <p:cNvSpPr>
            <a:spLocks noGrp="1"/>
          </p:cNvSpPr>
          <p:nvPr>
            <p:ph idx="1"/>
          </p:nvPr>
        </p:nvSpPr>
        <p:spPr>
          <a:xfrm>
            <a:off x="677334" y="1065793"/>
            <a:ext cx="9091671" cy="5367376"/>
          </a:xfrm>
        </p:spPr>
        <p:txBody>
          <a:bodyPr>
            <a:normAutofit/>
          </a:bodyPr>
          <a:lstStyle/>
          <a:p>
            <a:pPr algn="r" rtl="1"/>
            <a:r>
              <a:rPr lang="ar-EG" sz="3600" b="1" dirty="0">
                <a:latin typeface="Arabic Typesetting" panose="03020402040406030203" pitchFamily="66" charset="-78"/>
                <a:cs typeface="Arabic Typesetting" panose="03020402040406030203" pitchFamily="66" charset="-78"/>
              </a:rPr>
              <a:t> معالجة جذور النزوح.</a:t>
            </a:r>
          </a:p>
          <a:p>
            <a:pPr algn="r" rtl="1"/>
            <a:r>
              <a:rPr lang="ar-EG" sz="3600" b="1" dirty="0">
                <a:latin typeface="Arabic Typesetting" panose="03020402040406030203" pitchFamily="66" charset="-78"/>
                <a:cs typeface="Arabic Typesetting" panose="03020402040406030203" pitchFamily="66" charset="-78"/>
              </a:rPr>
              <a:t> تعزيز أنظمة الحماية الوطنية.</a:t>
            </a:r>
          </a:p>
          <a:p>
            <a:pPr algn="r" rtl="1"/>
            <a:r>
              <a:rPr lang="ar-EG" sz="3600" b="1" dirty="0">
                <a:latin typeface="Arabic Typesetting" panose="03020402040406030203" pitchFamily="66" charset="-78"/>
                <a:cs typeface="Arabic Typesetting" panose="03020402040406030203" pitchFamily="66" charset="-78"/>
              </a:rPr>
              <a:t> جمع بيانات أدق عن عمل الأطفال.</a:t>
            </a:r>
          </a:p>
          <a:p>
            <a:pPr algn="r" rtl="1"/>
            <a:r>
              <a:rPr lang="ar-EG" sz="3600" b="1" dirty="0">
                <a:latin typeface="Arabic Typesetting" panose="03020402040406030203" pitchFamily="66" charset="-78"/>
                <a:cs typeface="Arabic Typesetting" panose="03020402040406030203" pitchFamily="66" charset="-78"/>
              </a:rPr>
              <a:t> توفير بدائل اقتصادية للأسر.</a:t>
            </a:r>
            <a:endParaRPr lang="ar-EG"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455978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0C4738-06CE-E73D-561A-36EBEE1298B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234469-CA94-2C79-C9FD-913329EED301}"/>
              </a:ext>
            </a:extLst>
          </p:cNvPr>
          <p:cNvSpPr>
            <a:spLocks noGrp="1"/>
          </p:cNvSpPr>
          <p:nvPr>
            <p:ph idx="1"/>
          </p:nvPr>
        </p:nvSpPr>
        <p:spPr>
          <a:xfrm>
            <a:off x="677334" y="1065793"/>
            <a:ext cx="9091671" cy="5367376"/>
          </a:xfrm>
        </p:spPr>
        <p:txBody>
          <a:bodyPr>
            <a:normAutofit/>
          </a:bodyPr>
          <a:lstStyle/>
          <a:p>
            <a:pPr marL="0" indent="0" algn="ctr" rtl="1">
              <a:buNone/>
            </a:pPr>
            <a:endParaRPr lang="ar-EG" sz="3600" b="1" dirty="0">
              <a:latin typeface="Arabic Typesetting" panose="03020402040406030203" pitchFamily="66" charset="-78"/>
              <a:cs typeface="Arabic Typesetting" panose="03020402040406030203" pitchFamily="66" charset="-78"/>
            </a:endParaRPr>
          </a:p>
          <a:p>
            <a:pPr marL="0" indent="0" algn="ctr" rtl="1">
              <a:buNone/>
            </a:pPr>
            <a:endParaRPr lang="ar-EG" sz="3600" b="1" dirty="0">
              <a:latin typeface="Arabic Typesetting" panose="03020402040406030203" pitchFamily="66" charset="-78"/>
              <a:cs typeface="Arabic Typesetting" panose="03020402040406030203" pitchFamily="66" charset="-78"/>
            </a:endParaRPr>
          </a:p>
          <a:p>
            <a:pPr marL="0" indent="0" algn="ctr" rtl="1">
              <a:buNone/>
            </a:pPr>
            <a:endParaRPr lang="ar-EG" sz="3600" b="1" dirty="0">
              <a:latin typeface="Arabic Typesetting" panose="03020402040406030203" pitchFamily="66" charset="-78"/>
              <a:cs typeface="Arabic Typesetting" panose="03020402040406030203" pitchFamily="66" charset="-78"/>
            </a:endParaRPr>
          </a:p>
          <a:p>
            <a:pPr marL="0" indent="0" algn="ctr" rtl="1">
              <a:buNone/>
            </a:pPr>
            <a:r>
              <a:rPr lang="ar-EG" sz="4400" b="1" dirty="0">
                <a:latin typeface="Arabic Typesetting" panose="03020402040406030203" pitchFamily="66" charset="-78"/>
                <a:cs typeface="Arabic Typesetting" panose="03020402040406030203" pitchFamily="66" charset="-78"/>
              </a:rPr>
              <a:t> شكراً لحسن الاستماع...</a:t>
            </a:r>
            <a:endParaRPr lang="ar-EG" sz="36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008025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2551" y="0"/>
            <a:ext cx="8596668" cy="668784"/>
          </a:xfrm>
        </p:spPr>
        <p:txBody>
          <a:bodyPr>
            <a:noAutofit/>
          </a:bodyPr>
          <a:lstStyle/>
          <a:p>
            <a:pPr algn="ctr" rtl="1"/>
            <a:r>
              <a:rPr lang="ar-EG" sz="6600" dirty="0">
                <a:latin typeface="Arabic Typesetting" panose="03020402040406030203" pitchFamily="66" charset="-78"/>
                <a:cs typeface="Arabic Typesetting" panose="03020402040406030203" pitchFamily="66" charset="-78"/>
              </a:rPr>
              <a:t>الخلفية</a:t>
            </a:r>
            <a:endParaRPr lang="en-US" sz="6600" dirty="0">
              <a:latin typeface="Arabic Typesetting" panose="03020402040406030203" pitchFamily="66" charset="-78"/>
              <a:cs typeface="Arabic Typesetting" panose="03020402040406030203" pitchFamily="66" charset="-78"/>
            </a:endParaRPr>
          </a:p>
        </p:txBody>
      </p:sp>
      <p:sp>
        <p:nvSpPr>
          <p:cNvPr id="5" name="Text Placeholder 4"/>
          <p:cNvSpPr>
            <a:spLocks noGrp="1"/>
          </p:cNvSpPr>
          <p:nvPr>
            <p:ph type="body" sz="quarter" idx="3"/>
          </p:nvPr>
        </p:nvSpPr>
        <p:spPr>
          <a:xfrm>
            <a:off x="5088384" y="778275"/>
            <a:ext cx="4185618" cy="648069"/>
          </a:xfrm>
        </p:spPr>
        <p:txBody>
          <a:bodyPr/>
          <a:lstStyle/>
          <a:p>
            <a:pPr algn="ctr" rtl="1"/>
            <a:r>
              <a:rPr lang="ar-EG" sz="2800" b="1" dirty="0">
                <a:latin typeface="Arabic Typesetting" panose="03020402040406030203" pitchFamily="66" charset="-78"/>
                <a:cs typeface="Arabic Typesetting" panose="03020402040406030203" pitchFamily="66" charset="-78"/>
              </a:rPr>
              <a:t>أرقام و احصاءات خاصة بالوضع العالمي للاجئين</a:t>
            </a:r>
            <a:endParaRPr lang="en-US" sz="2800" b="1" dirty="0">
              <a:latin typeface="Arabic Typesetting" panose="03020402040406030203" pitchFamily="66" charset="-78"/>
              <a:cs typeface="Arabic Typesetting" panose="03020402040406030203" pitchFamily="66" charset="-78"/>
            </a:endParaRPr>
          </a:p>
        </p:txBody>
      </p:sp>
      <p:sp>
        <p:nvSpPr>
          <p:cNvPr id="6" name="Content Placeholder 5"/>
          <p:cNvSpPr>
            <a:spLocks noGrp="1"/>
          </p:cNvSpPr>
          <p:nvPr>
            <p:ph sz="quarter" idx="4"/>
          </p:nvPr>
        </p:nvSpPr>
        <p:spPr>
          <a:xfrm>
            <a:off x="558350" y="1535836"/>
            <a:ext cx="8982160" cy="3934380"/>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Autofit/>
          </a:bodyPr>
          <a:lstStyle/>
          <a:p>
            <a:pPr algn="r" rtl="1"/>
            <a:r>
              <a:rPr lang="ar-EG" sz="2800" dirty="0">
                <a:latin typeface="Arabic Typesetting" panose="03020402040406030203" pitchFamily="66" charset="-78"/>
                <a:cs typeface="Arabic Typesetting" panose="03020402040406030203" pitchFamily="66" charset="-78"/>
              </a:rPr>
              <a:t>بنهاية 2024: حوالى 123.2 مليون شخص قُسروا للنزوح من ديارهم في العالم (لاجئين، نازحين داخلياً، طالبي لجوء وأشخاص اخرين بحاجة للحماية). </a:t>
            </a:r>
            <a:endParaRPr lang="en-US" sz="2800" dirty="0">
              <a:latin typeface="Arabic Typesetting" panose="03020402040406030203" pitchFamily="66" charset="-78"/>
              <a:cs typeface="Arabic Typesetting" panose="03020402040406030203" pitchFamily="66" charset="-78"/>
            </a:endParaRPr>
          </a:p>
          <a:p>
            <a:pPr algn="r" rtl="1"/>
            <a:r>
              <a:rPr lang="ar-EG" sz="2800" dirty="0">
                <a:latin typeface="Arabic Typesetting" panose="03020402040406030203" pitchFamily="66" charset="-78"/>
                <a:cs typeface="Arabic Typesetting" panose="03020402040406030203" pitchFamily="66" charset="-78"/>
              </a:rPr>
              <a:t>من هؤلاء، يُقدّر أن هناك حوالي 49 مليون طفل تحت سن 18، أي ما يقارب 40٪ من جميع الأشخاص النازحين قسرياً. </a:t>
            </a:r>
          </a:p>
          <a:p>
            <a:pPr algn="r" rtl="1"/>
            <a:r>
              <a:rPr lang="ar-EG" sz="2800" dirty="0">
                <a:latin typeface="Arabic Typesetting" panose="03020402040406030203" pitchFamily="66" charset="-78"/>
                <a:cs typeface="Arabic Typesetting" panose="03020402040406030203" pitchFamily="66" charset="-78"/>
              </a:rPr>
              <a:t>حوالي 73.5 مليون هم نازحون داخلياً (</a:t>
            </a:r>
            <a:r>
              <a:rPr lang="en-US" sz="2800" dirty="0">
                <a:latin typeface="Arabic Typesetting" panose="03020402040406030203" pitchFamily="66" charset="-78"/>
                <a:cs typeface="Arabic Typesetting" panose="03020402040406030203" pitchFamily="66" charset="-78"/>
              </a:rPr>
              <a:t>IDPs  – </a:t>
            </a:r>
            <a:r>
              <a:rPr lang="ar-EG" sz="2800" dirty="0">
                <a:latin typeface="Arabic Typesetting" panose="03020402040406030203" pitchFamily="66" charset="-78"/>
                <a:cs typeface="Arabic Typesetting" panose="03020402040406030203" pitchFamily="66" charset="-78"/>
              </a:rPr>
              <a:t> نازحون داخل بلدانهم). </a:t>
            </a:r>
          </a:p>
          <a:p>
            <a:pPr algn="r" rtl="1"/>
            <a:r>
              <a:rPr lang="ar-EG" sz="2800" dirty="0">
                <a:latin typeface="Arabic Typesetting" panose="03020402040406030203" pitchFamily="66" charset="-78"/>
                <a:cs typeface="Arabic Typesetting" panose="03020402040406030203" pitchFamily="66" charset="-78"/>
              </a:rPr>
              <a:t>في 2024 أيضاً، تم تسجيل أكثر من 218,000 طفل مُنفصل عن ذويه ضمن اللاجئين. </a:t>
            </a:r>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96540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FF67E-AC41-C9A1-6889-4AC185191E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90220F-FCD2-2C6E-A8D7-813F9F47D910}"/>
              </a:ext>
            </a:extLst>
          </p:cNvPr>
          <p:cNvSpPr>
            <a:spLocks noGrp="1"/>
          </p:cNvSpPr>
          <p:nvPr>
            <p:ph type="title"/>
          </p:nvPr>
        </p:nvSpPr>
        <p:spPr>
          <a:xfrm>
            <a:off x="652551" y="380326"/>
            <a:ext cx="8459081" cy="288458"/>
          </a:xfrm>
        </p:spPr>
        <p:txBody>
          <a:bodyPr>
            <a:noAutofit/>
          </a:bodyPr>
          <a:lstStyle/>
          <a:p>
            <a:pPr algn="ctr" rtl="1"/>
            <a:r>
              <a:rPr lang="ar-EG" sz="6600" b="1" dirty="0">
                <a:latin typeface="Arabic Typesetting" panose="03020402040406030203" pitchFamily="66" charset="-78"/>
                <a:cs typeface="Arabic Typesetting" panose="03020402040406030203" pitchFamily="66" charset="-78"/>
              </a:rPr>
              <a:t>بعض الإحصاءات الخاصة بالأطفال اللاجئين</a:t>
            </a:r>
            <a:endParaRPr lang="en-US" sz="6600" b="1" dirty="0">
              <a:latin typeface="Arabic Typesetting" panose="03020402040406030203" pitchFamily="66" charset="-78"/>
              <a:cs typeface="Arabic Typesetting" panose="03020402040406030203" pitchFamily="66" charset="-78"/>
            </a:endParaRPr>
          </a:p>
        </p:txBody>
      </p:sp>
      <p:sp>
        <p:nvSpPr>
          <p:cNvPr id="6" name="Content Placeholder 5">
            <a:extLst>
              <a:ext uri="{FF2B5EF4-FFF2-40B4-BE49-F238E27FC236}">
                <a16:creationId xmlns:a16="http://schemas.microsoft.com/office/drawing/2014/main" id="{9EEB3E85-3D37-CA76-2637-A28A667428AE}"/>
              </a:ext>
            </a:extLst>
          </p:cNvPr>
          <p:cNvSpPr>
            <a:spLocks noGrp="1"/>
          </p:cNvSpPr>
          <p:nvPr>
            <p:ph sz="quarter" idx="4"/>
          </p:nvPr>
        </p:nvSpPr>
        <p:spPr>
          <a:xfrm>
            <a:off x="558349" y="1535836"/>
            <a:ext cx="9322025" cy="4476546"/>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Autofit/>
          </a:bodyPr>
          <a:lstStyle/>
          <a:p>
            <a:pPr algn="r" rtl="1"/>
            <a:r>
              <a:rPr lang="ar-EG" sz="2800" dirty="0">
                <a:latin typeface="Arabic Typesetting" panose="03020402040406030203" pitchFamily="66" charset="-78"/>
                <a:cs typeface="Arabic Typesetting" panose="03020402040406030203" pitchFamily="66" charset="-78"/>
              </a:rPr>
              <a:t>وعلى المستوى الوطني والإقليمي، يجري العمل على معالجة هذه التحديات بشكل منسّق. فقد عقدت المفوضية السامية ولجامعة الدول العربية في نوفمبر 2025 ورشة عمل إقليمية ركّزت على تعزيز حقوق الجنسية للأطفال المتأثرين بالنزاعات المسلحة، في خطوة تعكس التزامًا أوسع بحماية حقوق الأطفال وضمان عدم ترك أي طفل خلف الركب.</a:t>
            </a:r>
            <a:endParaRPr lang="en-US" sz="2800" dirty="0">
              <a:latin typeface="Arabic Typesetting" panose="03020402040406030203" pitchFamily="66" charset="-78"/>
              <a:cs typeface="Arabic Typesetting" panose="03020402040406030203" pitchFamily="66" charset="-78"/>
            </a:endParaRPr>
          </a:p>
          <a:p>
            <a:pPr algn="r" rtl="1"/>
            <a:r>
              <a:rPr lang="ar-EG" sz="2800" dirty="0">
                <a:latin typeface="Arabic Typesetting" panose="03020402040406030203" pitchFamily="66" charset="-78"/>
                <a:cs typeface="Arabic Typesetting" panose="03020402040406030203" pitchFamily="66" charset="-78"/>
              </a:rPr>
              <a:t>يتعرض الأطفال اللاجئين إلى العنف البدني في مختلف الأماكن. حيث يمكن أن يتعرضوا لدرجات متفاوتة من العنف المنزلي نتيجة للظروف المتردية التي يعيشون فيها، كما يمكن أن يتعرضوا أيضا للعنف البدني خلال رحلة النزوح و داخل المجتمعات المضيفة و أيضا داخل المدارس التي ينتظمون في صفوفها في دول اللجوء.</a:t>
            </a:r>
            <a:endParaRPr lang="en-US" sz="2800" dirty="0">
              <a:latin typeface="Arabic Typesetting" panose="03020402040406030203" pitchFamily="66" charset="-78"/>
              <a:cs typeface="Arabic Typesetting" panose="03020402040406030203" pitchFamily="66" charset="-78"/>
            </a:endParaRPr>
          </a:p>
          <a:p>
            <a:pPr algn="r" rtl="1"/>
            <a:r>
              <a:rPr lang="ar-EG" sz="2800" dirty="0">
                <a:latin typeface="Arabic Typesetting" panose="03020402040406030203" pitchFamily="66" charset="-78"/>
                <a:cs typeface="Arabic Typesetting" panose="03020402040406030203" pitchFamily="66" charset="-78"/>
              </a:rPr>
              <a:t>يواجه الأطفال اللاجئين خطر الانخراط في عمل الأطفال و خاصة في أسوأ أشكال العمل. فكثيرا ما تلجأ أسر الأطفال اللاجئين إلى إلحاق أطفالهم بسوق العمل كأحد أشكال استراتيجيات البقاء على قيد الحياة. </a:t>
            </a:r>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84426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الإستراتيجية العربية لحماية الطفل في سياق اللجوء في المنطقة العربية</a:t>
            </a:r>
            <a:endParaRPr lang="en-US" sz="4800"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599975" y="1452969"/>
            <a:ext cx="6929030" cy="4997989"/>
          </a:xfrm>
        </p:spPr>
      </p:pic>
    </p:spTree>
    <p:extLst>
      <p:ext uri="{BB962C8B-B14F-4D97-AF65-F5344CB8AC3E}">
        <p14:creationId xmlns:p14="http://schemas.microsoft.com/office/powerpoint/2010/main" val="2146174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8DDD2-228C-E6BB-2C61-57F6F95109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B5A070E-0C20-35F7-0089-08C818DF943A}"/>
              </a:ext>
            </a:extLst>
          </p:cNvPr>
          <p:cNvSpPr>
            <a:spLocks noGrp="1"/>
          </p:cNvSpPr>
          <p:nvPr>
            <p:ph type="title"/>
          </p:nvPr>
        </p:nvSpPr>
        <p:spPr>
          <a:xfrm>
            <a:off x="817296" y="550257"/>
            <a:ext cx="8294336" cy="736377"/>
          </a:xfrm>
        </p:spPr>
        <p:txBody>
          <a:bodyPr>
            <a:noAutofit/>
          </a:bodyPr>
          <a:lstStyle/>
          <a:p>
            <a:pPr algn="ctr" rtl="1"/>
            <a:r>
              <a:rPr lang="ar-EG" sz="4400" b="1" dirty="0">
                <a:latin typeface="Arabic Typesetting" panose="03020402040406030203" pitchFamily="66" charset="-78"/>
                <a:cs typeface="Arabic Typesetting" panose="03020402040406030203" pitchFamily="66" charset="-78"/>
              </a:rPr>
              <a:t>الإستراتيجية العربية لحماية الطفل في سياق اللجوء في المنطقة العربية</a:t>
            </a:r>
            <a:endParaRPr lang="en-US" sz="4400" b="1" dirty="0">
              <a:latin typeface="Arabic Typesetting" panose="03020402040406030203" pitchFamily="66" charset="-78"/>
              <a:cs typeface="Arabic Typesetting" panose="03020402040406030203" pitchFamily="66" charset="-78"/>
            </a:endParaRPr>
          </a:p>
        </p:txBody>
      </p:sp>
      <p:sp>
        <p:nvSpPr>
          <p:cNvPr id="6" name="Content Placeholder 5">
            <a:extLst>
              <a:ext uri="{FF2B5EF4-FFF2-40B4-BE49-F238E27FC236}">
                <a16:creationId xmlns:a16="http://schemas.microsoft.com/office/drawing/2014/main" id="{6B1F8313-9553-6037-255D-DADD31224A34}"/>
              </a:ext>
            </a:extLst>
          </p:cNvPr>
          <p:cNvSpPr>
            <a:spLocks noGrp="1"/>
          </p:cNvSpPr>
          <p:nvPr>
            <p:ph sz="quarter" idx="4"/>
          </p:nvPr>
        </p:nvSpPr>
        <p:spPr>
          <a:xfrm>
            <a:off x="356048" y="1422547"/>
            <a:ext cx="9322025" cy="4476546"/>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Autofit/>
          </a:bodyPr>
          <a:lstStyle/>
          <a:p>
            <a:pPr algn="r" rtl="1"/>
            <a:r>
              <a:rPr lang="ar-EG" sz="2800" dirty="0">
                <a:latin typeface="Arabic Typesetting" panose="03020402040406030203" pitchFamily="66" charset="-78"/>
                <a:cs typeface="Arabic Typesetting" panose="03020402040406030203" pitchFamily="66" charset="-78"/>
              </a:rPr>
              <a:t>تهدف الاستراتيجية إلى التصدي إلى أوضاع الأطفال اللاجئين في المنطقة العربية والتعامل مع ظروفهم المعيشية وهو ما يتطلب من كافة الشركاء العمل سويا لحمايتهم والعمل علي إيجاد حلول لمشاكلهم.</a:t>
            </a:r>
          </a:p>
          <a:p>
            <a:pPr algn="r" rtl="1"/>
            <a:r>
              <a:rPr lang="ar-EG" sz="2800" dirty="0">
                <a:latin typeface="Arabic Typesetting" panose="03020402040406030203" pitchFamily="66" charset="-78"/>
                <a:cs typeface="Arabic Typesetting" panose="03020402040406030203" pitchFamily="66" charset="-78"/>
              </a:rPr>
              <a:t>تم اعتماد الاستراتيجية العربية لحماية الطفل في سياق اللجوء والنزوح في المنطقة العربية 2019-2024 بما في ذلك خطة عمل مرفقة بها خلال الدورة الرابعة للقمة العربية التنموية في عام 2019 في بيروت – لبنان.</a:t>
            </a:r>
          </a:p>
          <a:p>
            <a:pPr algn="r" rtl="1"/>
            <a:r>
              <a:rPr lang="ar-EG" sz="2800" dirty="0">
                <a:latin typeface="Arabic Typesetting" panose="03020402040406030203" pitchFamily="66" charset="-78"/>
                <a:cs typeface="Arabic Typesetting" panose="03020402040406030203" pitchFamily="66" charset="-78"/>
              </a:rPr>
              <a:t>تم رفع القيد الزماني عنها في عام 2024.</a:t>
            </a:r>
            <a:endParaRPr lang="en-US" sz="28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990301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EG" sz="4800" b="1" dirty="0">
                <a:latin typeface="Arabic Typesetting" panose="03020402040406030203" pitchFamily="66" charset="-78"/>
                <a:cs typeface="Arabic Typesetting" panose="03020402040406030203" pitchFamily="66" charset="-78"/>
              </a:rPr>
              <a:t>الشركاء</a:t>
            </a:r>
            <a:endParaRPr lang="en-US" sz="4800" b="1"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677334" y="1503681"/>
            <a:ext cx="8596668" cy="4537682"/>
          </a:xfrm>
        </p:spPr>
        <p:txBody>
          <a:bodyPr>
            <a:normAutofit/>
          </a:bodyPr>
          <a:lstStyle/>
          <a:p>
            <a:pPr marL="0" indent="0" algn="r" rtl="1">
              <a:buNone/>
            </a:pPr>
            <a:r>
              <a:rPr lang="ar-EG" sz="4800" b="1" dirty="0">
                <a:latin typeface="Arabic Typesetting" panose="03020402040406030203" pitchFamily="66" charset="-78"/>
                <a:cs typeface="Arabic Typesetting" panose="03020402040406030203" pitchFamily="66" charset="-78"/>
              </a:rPr>
              <a:t>أهم الشركاء لضمان اقتراب شامل لحماية الطفل:</a:t>
            </a:r>
          </a:p>
          <a:p>
            <a:pPr lvl="1" algn="r" rtl="1"/>
            <a:r>
              <a:rPr lang="ar-EG" sz="4400" dirty="0">
                <a:latin typeface="Arabic Typesetting" panose="03020402040406030203" pitchFamily="66" charset="-78"/>
                <a:cs typeface="Arabic Typesetting" panose="03020402040406030203" pitchFamily="66" charset="-78"/>
              </a:rPr>
              <a:t>جامعة الدول العربية</a:t>
            </a:r>
          </a:p>
          <a:p>
            <a:pPr lvl="1" algn="r" rtl="1"/>
            <a:r>
              <a:rPr lang="ar-EG" sz="4400" dirty="0">
                <a:latin typeface="Arabic Typesetting" panose="03020402040406030203" pitchFamily="66" charset="-78"/>
                <a:cs typeface="Arabic Typesetting" panose="03020402040406030203" pitchFamily="66" charset="-78"/>
              </a:rPr>
              <a:t>الدول الأعضاء</a:t>
            </a:r>
          </a:p>
          <a:p>
            <a:pPr lvl="1" algn="r" rtl="1"/>
            <a:r>
              <a:rPr lang="ar-EG" sz="4400" dirty="0">
                <a:latin typeface="Arabic Typesetting" panose="03020402040406030203" pitchFamily="66" charset="-78"/>
                <a:cs typeface="Arabic Typesetting" panose="03020402040406030203" pitchFamily="66" charset="-78"/>
              </a:rPr>
              <a:t>منظمات الأمم المتحدة المعنية بحقوق الطفل بشكل عام</a:t>
            </a:r>
          </a:p>
          <a:p>
            <a:pPr lvl="1" algn="r" rtl="1"/>
            <a:r>
              <a:rPr lang="ar-EG" sz="4400" dirty="0">
                <a:latin typeface="Arabic Typesetting" panose="03020402040406030203" pitchFamily="66" charset="-78"/>
                <a:cs typeface="Arabic Typesetting" panose="03020402040406030203" pitchFamily="66" charset="-78"/>
              </a:rPr>
              <a:t>منظمات المجتمع المدني المعنية</a:t>
            </a:r>
            <a:endParaRPr lang="en-US" sz="44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138270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1733" y="357934"/>
            <a:ext cx="8596668" cy="506027"/>
          </a:xfrm>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الهدف من صياغة الاستراتيجية</a:t>
            </a:r>
            <a:endParaRPr lang="en-US" sz="4800" b="1"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590719" y="1174694"/>
            <a:ext cx="10794776" cy="5072358"/>
          </a:xfrm>
          <a:solidFill>
            <a:schemeClr val="bg1"/>
          </a:solidFill>
          <a:ln>
            <a:solidFill>
              <a:schemeClr val="accent1"/>
            </a:solidFill>
          </a:ln>
        </p:spPr>
        <p:txBody>
          <a:bodyPr>
            <a:noAutofit/>
          </a:bodyPr>
          <a:lstStyle/>
          <a:p>
            <a:pPr marL="0" indent="0" algn="just" rtl="1">
              <a:buNone/>
            </a:pPr>
            <a:r>
              <a:rPr lang="ar-EG" sz="3200" dirty="0">
                <a:latin typeface="Arabic Typesetting" panose="03020402040406030203" pitchFamily="66" charset="-78"/>
                <a:cs typeface="Arabic Typesetting" panose="03020402040406030203" pitchFamily="66" charset="-78"/>
              </a:rPr>
              <a:t>تهدف الاستراتيجية إلى التصدي إلى أوضاع الأطفال اللاجئين في المنطقة العربية و التعامل مع ظروفهم المعيشية, بما فيها عمالة الأطفال هو ما يتطلب المشترك بين كافة الشركاء من خلال عدد من الخطوات أهمها:</a:t>
            </a:r>
          </a:p>
          <a:p>
            <a:pPr algn="just" rtl="1">
              <a:buFont typeface="Wingdings" panose="05000000000000000000" pitchFamily="2" charset="2"/>
              <a:buChar char="v"/>
            </a:pPr>
            <a:r>
              <a:rPr lang="ar-EG" sz="3200" dirty="0">
                <a:latin typeface="Arabic Typesetting" panose="03020402040406030203" pitchFamily="66" charset="-78"/>
                <a:cs typeface="Arabic Typesetting" panose="03020402040406030203" pitchFamily="66" charset="-78"/>
              </a:rPr>
              <a:t>ضمان إيلاء الأولوية للمصلحة الفضلى للأطفال اللاجئين  في كافة القرارات و التدخلات التي يتم اتخاذها بشأن الأطفال</a:t>
            </a:r>
          </a:p>
          <a:p>
            <a:pPr algn="just" rtl="1">
              <a:buFont typeface="Wingdings" panose="05000000000000000000" pitchFamily="2" charset="2"/>
              <a:buChar char="v"/>
            </a:pPr>
            <a:r>
              <a:rPr lang="ar-EG" sz="3200" dirty="0">
                <a:latin typeface="Arabic Typesetting" panose="03020402040406030203" pitchFamily="66" charset="-78"/>
                <a:cs typeface="Arabic Typesetting" panose="03020402040406030203" pitchFamily="66" charset="-78"/>
              </a:rPr>
              <a:t>توفير الحماية للأطفال اللاجئين من خلال تعزيز قدرات نظم حماية الطفل الوطنية</a:t>
            </a:r>
          </a:p>
          <a:p>
            <a:pPr algn="just" rtl="1">
              <a:buFont typeface="Wingdings" panose="05000000000000000000" pitchFamily="2" charset="2"/>
              <a:buChar char="v"/>
            </a:pPr>
            <a:r>
              <a:rPr lang="ar-EG" sz="3200" dirty="0">
                <a:latin typeface="Arabic Typesetting" panose="03020402040406030203" pitchFamily="66" charset="-78"/>
                <a:cs typeface="Arabic Typesetting" panose="03020402040406030203" pitchFamily="66" charset="-78"/>
              </a:rPr>
              <a:t>العمل على تبنيى منهجية لا تمييزية للحماية تستجيب لكافة احتياجات الأطفال اللاجئين</a:t>
            </a:r>
          </a:p>
          <a:p>
            <a:pPr algn="just" rtl="1">
              <a:buFont typeface="Wingdings" panose="05000000000000000000" pitchFamily="2" charset="2"/>
              <a:buChar char="v"/>
            </a:pPr>
            <a:r>
              <a:rPr lang="ar-EG" sz="3200" dirty="0">
                <a:latin typeface="Arabic Typesetting" panose="03020402040406030203" pitchFamily="66" charset="-78"/>
                <a:cs typeface="Arabic Typesetting" panose="03020402040406030203" pitchFamily="66" charset="-78"/>
              </a:rPr>
              <a:t>العمل مع المجتمعات المضيفة و الأسر لتوفير الحماية للأطفال اللاجئين من العنف و الإساءة و الإهمال و الاستغلال</a:t>
            </a:r>
          </a:p>
          <a:p>
            <a:pPr algn="just" rtl="1">
              <a:buFont typeface="Wingdings" panose="05000000000000000000" pitchFamily="2" charset="2"/>
              <a:buChar char="v"/>
            </a:pPr>
            <a:r>
              <a:rPr lang="ar-EG" sz="3200" dirty="0">
                <a:latin typeface="Arabic Typesetting" panose="03020402040406030203" pitchFamily="66" charset="-78"/>
                <a:cs typeface="Arabic Typesetting" panose="03020402040406030203" pitchFamily="66" charset="-78"/>
              </a:rPr>
              <a:t>أخذ المخاطر التي يواجهها الأطفال اللاجئين في الاعتبار تبعا للفئة العمرية و النوع الاجتماعي و الاحتياجات الخاصة بما في ذلك الأطفال ذوي الإعاقة</a:t>
            </a:r>
          </a:p>
          <a:p>
            <a:pPr algn="just" rtl="1">
              <a:buFont typeface="Wingdings" panose="05000000000000000000" pitchFamily="2" charset="2"/>
              <a:buChar char="Ø"/>
            </a:pPr>
            <a:endParaRPr lang="ar-EG" sz="3200" dirty="0">
              <a:latin typeface="Arabic Typesetting" panose="03020402040406030203" pitchFamily="66" charset="-78"/>
              <a:cs typeface="Arabic Typesetting" panose="03020402040406030203" pitchFamily="66" charset="-78"/>
            </a:endParaRPr>
          </a:p>
          <a:p>
            <a:pPr marL="0" indent="0" algn="just">
              <a:buNone/>
            </a:pPr>
            <a:endParaRPr lang="en-US" sz="3200" dirty="0">
              <a:latin typeface="Arabic Typesetting" panose="03020402040406030203" pitchFamily="66" charset="-78"/>
              <a:cs typeface="Arabic Typesetting" panose="03020402040406030203" pitchFamily="66" charset="-78"/>
            </a:endParaRPr>
          </a:p>
          <a:p>
            <a:pPr algn="just"/>
            <a:endParaRPr lang="en-US" sz="3200" dirty="0">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426453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610" y="119849"/>
            <a:ext cx="8596668" cy="688225"/>
          </a:xfrm>
        </p:spPr>
        <p:txBody>
          <a:bodyPr>
            <a:normAutofit fontScale="90000"/>
          </a:bodyPr>
          <a:lstStyle/>
          <a:p>
            <a:pPr algn="ctr" rtl="1"/>
            <a:r>
              <a:rPr lang="ar-EG" sz="4800" b="1" dirty="0">
                <a:latin typeface="Arabic Typesetting" panose="03020402040406030203" pitchFamily="66" charset="-78"/>
                <a:cs typeface="Arabic Typesetting" panose="03020402040406030203" pitchFamily="66" charset="-78"/>
              </a:rPr>
              <a:t>حماية الأطفال اللاجئين</a:t>
            </a:r>
            <a:endParaRPr lang="en-US" sz="4800" b="1" dirty="0"/>
          </a:p>
        </p:txBody>
      </p:sp>
      <p:sp>
        <p:nvSpPr>
          <p:cNvPr id="3" name="Content Placeholder 2"/>
          <p:cNvSpPr>
            <a:spLocks noGrp="1"/>
          </p:cNvSpPr>
          <p:nvPr>
            <p:ph idx="1"/>
          </p:nvPr>
        </p:nvSpPr>
        <p:spPr>
          <a:xfrm>
            <a:off x="152400" y="964019"/>
            <a:ext cx="10119360" cy="5774132"/>
          </a:xfrm>
        </p:spPr>
        <p:txBody>
          <a:bodyPr>
            <a:noAutofit/>
          </a:bodyPr>
          <a:lstStyle/>
          <a:p>
            <a:pPr algn="r" rtl="1"/>
            <a:r>
              <a:rPr lang="ar-EG" sz="4400" b="1" u="sng" dirty="0">
                <a:latin typeface="Arabic Typesetting" panose="03020402040406030203" pitchFamily="66" charset="-78"/>
                <a:cs typeface="Arabic Typesetting" panose="03020402040406030203" pitchFamily="66" charset="-78"/>
              </a:rPr>
              <a:t>عمالة الأطفال:</a:t>
            </a:r>
          </a:p>
          <a:p>
            <a:pPr lvl="1" algn="r" rtl="1"/>
            <a:r>
              <a:rPr lang="ar-EG" sz="3600" dirty="0">
                <a:latin typeface="Arabic Typesetting" panose="03020402040406030203" pitchFamily="66" charset="-78"/>
                <a:cs typeface="Arabic Typesetting" panose="03020402040406030203" pitchFamily="66" charset="-78"/>
              </a:rPr>
              <a:t>الإطار الدولي : اتفاقات منظمة العمل الدولية و البروتوكولات الملحقة باتفاقية حقوق الطفل</a:t>
            </a:r>
          </a:p>
          <a:p>
            <a:pPr lvl="1" algn="r" rtl="1"/>
            <a:r>
              <a:rPr lang="ar-EG" sz="3600" dirty="0">
                <a:latin typeface="Arabic Typesetting" panose="03020402040406030203" pitchFamily="66" charset="-78"/>
                <a:cs typeface="Arabic Typesetting" panose="03020402040406030203" pitchFamily="66" charset="-78"/>
              </a:rPr>
              <a:t>الإطار التشريعي و السياسات:</a:t>
            </a:r>
          </a:p>
          <a:p>
            <a:pPr lvl="2" algn="r" rtl="1"/>
            <a:r>
              <a:rPr lang="ar-EG" sz="3200" dirty="0">
                <a:latin typeface="Arabic Typesetting" panose="03020402040406030203" pitchFamily="66" charset="-78"/>
                <a:cs typeface="Arabic Typesetting" panose="03020402040406030203" pitchFamily="66" charset="-78"/>
              </a:rPr>
              <a:t>مراجعة التشريعات الوطنية لضمان تماشي سن العمل مع سن التعليم الإلزامي</a:t>
            </a:r>
          </a:p>
          <a:p>
            <a:pPr lvl="2" algn="r" rtl="1"/>
            <a:r>
              <a:rPr lang="ar-EG" sz="3200" dirty="0">
                <a:latin typeface="Arabic Typesetting" panose="03020402040406030203" pitchFamily="66" charset="-78"/>
                <a:cs typeface="Arabic Typesetting" panose="03020402040406030203" pitchFamily="66" charset="-78"/>
              </a:rPr>
              <a:t>العمل على أن تتضمن التشريعات كافة الأعمال التي قد يعمل بها الأطفال اللاجئين</a:t>
            </a:r>
          </a:p>
          <a:p>
            <a:pPr lvl="2" algn="r" rtl="1"/>
            <a:r>
              <a:rPr lang="ar-EG" sz="3200" dirty="0">
                <a:latin typeface="Arabic Typesetting" panose="03020402040406030203" pitchFamily="66" charset="-78"/>
                <a:cs typeface="Arabic Typesetting" panose="03020402040406030203" pitchFamily="66" charset="-78"/>
              </a:rPr>
              <a:t>وضع قوائم بأسوأ أشكال عمل الأطفال في حال عدم وجودها</a:t>
            </a:r>
          </a:p>
          <a:p>
            <a:pPr lvl="2" algn="r" rtl="1"/>
            <a:r>
              <a:rPr lang="ar-EG" sz="3200" dirty="0">
                <a:latin typeface="Arabic Typesetting" panose="03020402040406030203" pitchFamily="66" charset="-78"/>
                <a:cs typeface="Arabic Typesetting" panose="03020402040406030203" pitchFamily="66" charset="-78"/>
              </a:rPr>
              <a:t>العمل على أن تتضمن الخطط الوطنية للقضاء على عمل الأطفال قضايا الأطفال اللاجئين و ادراج الاستجابة لأسوأ أشكال عمل الأطفال كجزء من التدخلات الإنسانية</a:t>
            </a:r>
          </a:p>
          <a:p>
            <a:pPr lvl="2" algn="r" rtl="1"/>
            <a:r>
              <a:rPr lang="ar-EG" sz="3200" dirty="0">
                <a:latin typeface="Arabic Typesetting" panose="03020402040406030203" pitchFamily="66" charset="-78"/>
                <a:cs typeface="Arabic Typesetting" panose="03020402040406030203" pitchFamily="66" charset="-78"/>
              </a:rPr>
              <a:t>تسهيل حصول الأسر على الوثائق اللازمة و عدم تجريم عمل اللاجئين البالغين للحد من عمالة الأطفال</a:t>
            </a:r>
            <a:endParaRPr lang="en-US" sz="32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499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678" y="428825"/>
            <a:ext cx="8596668" cy="910877"/>
          </a:xfrm>
        </p:spPr>
        <p:txBody>
          <a:bodyPr>
            <a:normAutofit/>
          </a:bodyPr>
          <a:lstStyle/>
          <a:p>
            <a:pPr algn="ctr" rtl="1"/>
            <a:r>
              <a:rPr lang="ar-EG" sz="4800" b="1" dirty="0">
                <a:latin typeface="Arabic Typesetting" panose="03020402040406030203" pitchFamily="66" charset="-78"/>
                <a:cs typeface="Arabic Typesetting" panose="03020402040406030203" pitchFamily="66" charset="-78"/>
              </a:rPr>
              <a:t>حماية الأطفال اللاجئين</a:t>
            </a:r>
            <a:endParaRPr lang="en-US" sz="4800" dirty="0"/>
          </a:p>
        </p:txBody>
      </p:sp>
      <p:sp>
        <p:nvSpPr>
          <p:cNvPr id="3" name="Content Placeholder 2"/>
          <p:cNvSpPr>
            <a:spLocks noGrp="1"/>
          </p:cNvSpPr>
          <p:nvPr>
            <p:ph idx="1"/>
          </p:nvPr>
        </p:nvSpPr>
        <p:spPr>
          <a:xfrm>
            <a:off x="0" y="1601972"/>
            <a:ext cx="10027920" cy="4961861"/>
          </a:xfrm>
        </p:spPr>
        <p:txBody>
          <a:bodyPr>
            <a:normAutofit/>
          </a:bodyPr>
          <a:lstStyle/>
          <a:p>
            <a:pPr algn="r" rtl="1"/>
            <a:r>
              <a:rPr lang="ar-EG" sz="3600" b="1" u="sng" dirty="0">
                <a:latin typeface="Arabic Typesetting" panose="03020402040406030203" pitchFamily="66" charset="-78"/>
                <a:cs typeface="Arabic Typesetting" panose="03020402040406030203" pitchFamily="66" charset="-78"/>
              </a:rPr>
              <a:t>عمالة الأطفال:</a:t>
            </a:r>
          </a:p>
          <a:p>
            <a:pPr lvl="1" algn="r" rtl="1"/>
            <a:r>
              <a:rPr lang="ar-EG" sz="3000" dirty="0">
                <a:latin typeface="Arabic Typesetting" panose="03020402040406030203" pitchFamily="66" charset="-78"/>
                <a:cs typeface="Arabic Typesetting" panose="03020402040406030203" pitchFamily="66" charset="-78"/>
              </a:rPr>
              <a:t>دعم المعرفة المتاحة حول الظاهرة لإتخاذ اجراءات بشأنها</a:t>
            </a:r>
          </a:p>
          <a:p>
            <a:pPr lvl="1" algn="r" rtl="1"/>
            <a:r>
              <a:rPr lang="ar-EG" sz="3000" dirty="0">
                <a:latin typeface="Arabic Typesetting" panose="03020402040406030203" pitchFamily="66" charset="-78"/>
                <a:cs typeface="Arabic Typesetting" panose="03020402040406030203" pitchFamily="66" charset="-78"/>
              </a:rPr>
              <a:t> تنمية القدرات البشرية وذلك من خلال</a:t>
            </a:r>
          </a:p>
          <a:p>
            <a:pPr lvl="2" algn="r" rtl="1"/>
            <a:r>
              <a:rPr lang="ar-EG" sz="2800" dirty="0">
                <a:latin typeface="Arabic Typesetting" panose="03020402040406030203" pitchFamily="66" charset="-78"/>
                <a:cs typeface="Arabic Typesetting" panose="03020402040406030203" pitchFamily="66" charset="-78"/>
              </a:rPr>
              <a:t>دعم قدرات مفتشي العمل على التعامل مع حالات عمل الأطفال بشكل شامل بما في ذلك البعد الاقتصادي</a:t>
            </a:r>
          </a:p>
          <a:p>
            <a:pPr lvl="2" algn="r" rtl="1"/>
            <a:r>
              <a:rPr lang="ar-EG" sz="2800" dirty="0">
                <a:latin typeface="Arabic Typesetting" panose="03020402040406030203" pitchFamily="66" charset="-78"/>
                <a:cs typeface="Arabic Typesetting" panose="03020402040406030203" pitchFamily="66" charset="-78"/>
              </a:rPr>
              <a:t>دعم قدرات العاملين في المدارس على الرصد المبكر لحالات التسرب و عمل الأطفال</a:t>
            </a:r>
          </a:p>
          <a:p>
            <a:pPr lvl="2" algn="r" rtl="1"/>
            <a:r>
              <a:rPr lang="ar-EG" sz="2800" dirty="0">
                <a:latin typeface="Arabic Typesetting" panose="03020402040406030203" pitchFamily="66" charset="-78"/>
                <a:cs typeface="Arabic Typesetting" panose="03020402040406030203" pitchFamily="66" charset="-78"/>
              </a:rPr>
              <a:t>اشراك الأطفال العاملين في وضع خطط التدخل و تنفيذها</a:t>
            </a:r>
          </a:p>
          <a:p>
            <a:pPr algn="r" rtl="1"/>
            <a:endParaRPr lang="en-US" dirty="0"/>
          </a:p>
        </p:txBody>
      </p:sp>
    </p:spTree>
    <p:extLst>
      <p:ext uri="{BB962C8B-B14F-4D97-AF65-F5344CB8AC3E}">
        <p14:creationId xmlns:p14="http://schemas.microsoft.com/office/powerpoint/2010/main" val="480545815"/>
      </p:ext>
    </p:extLst>
  </p:cSld>
  <p:clrMapOvr>
    <a:masterClrMapping/>
  </p:clrMapOvr>
</p:sld>
</file>

<file path=ppt/theme/theme1.xml><?xml version="1.0" encoding="utf-8"?>
<a:theme xmlns:a="http://schemas.openxmlformats.org/drawingml/2006/main" name="Fac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2393</TotalTime>
  <Words>1131</Words>
  <Application>Microsoft Office PowerPoint</Application>
  <PresentationFormat>Widescreen</PresentationFormat>
  <Paragraphs>121</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Arabic Typesetting</vt:lpstr>
      <vt:lpstr>Arial</vt:lpstr>
      <vt:lpstr>Calibri</vt:lpstr>
      <vt:lpstr>Trebuchet MS</vt:lpstr>
      <vt:lpstr>Wingdings</vt:lpstr>
      <vt:lpstr>Wingdings 3</vt:lpstr>
      <vt:lpstr>Facet</vt:lpstr>
      <vt:lpstr>المؤتمر العربي حول عمل الأطفال وسياسات الحماية الإجتماعية في الدول العربية  المفوضية السامية للأمم المتحدة لشؤون اللاجئين السيدة/ هاجر موسى، مسؤول أول التنسيق مع الحكومات</vt:lpstr>
      <vt:lpstr>الخلفية</vt:lpstr>
      <vt:lpstr>بعض الإحصاءات الخاصة بالأطفال اللاجئين</vt:lpstr>
      <vt:lpstr>الإستراتيجية العربية لحماية الطفل في سياق اللجوء في المنطقة العربية</vt:lpstr>
      <vt:lpstr>الإستراتيجية العربية لحماية الطفل في سياق اللجوء في المنطقة العربية</vt:lpstr>
      <vt:lpstr>الشركاء</vt:lpstr>
      <vt:lpstr>الهدف من صياغة الاستراتيجية</vt:lpstr>
      <vt:lpstr>حماية الأطفال اللاجئين</vt:lpstr>
      <vt:lpstr>حماية الأطفال اللاجئين</vt:lpstr>
      <vt:lpstr>حماية الأطفال اللاجئين</vt:lpstr>
      <vt:lpstr>حماية الأطفال اللاجئين</vt:lpstr>
      <vt:lpstr>العلاقة بين اللجوء والنزوح القسري وزيادة عمل الأطفال واستغلالهم</vt:lpstr>
      <vt:lpstr>العلاقة بين اللجوء والنزوح القسري وزيادة عمل الأطفال واستغلالهم</vt:lpstr>
      <vt:lpstr>التوصيات العامة فيما يتعلق بحماية الأطفال</vt:lpstr>
      <vt:lpstr>التوصيات العامة فيما يتعلق بحماية الأطفال</vt:lpstr>
      <vt:lpstr>ملخص التوصيات الختامية</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الاستراتيجية العربية لحماية الأطفال اللاجئين</dc:title>
  <dc:creator>Nihad Gohar</dc:creator>
  <cp:lastModifiedBy>Aline Mikhael</cp:lastModifiedBy>
  <cp:revision>138</cp:revision>
  <dcterms:created xsi:type="dcterms:W3CDTF">2016-09-17T07:34:57Z</dcterms:created>
  <dcterms:modified xsi:type="dcterms:W3CDTF">2025-12-02T12:46:10Z</dcterms:modified>
</cp:coreProperties>
</file>